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1"/>
  </p:notesMasterIdLst>
  <p:sldIdLst>
    <p:sldId id="256" r:id="rId2"/>
    <p:sldId id="261" r:id="rId3"/>
    <p:sldId id="264" r:id="rId4"/>
    <p:sldId id="260" r:id="rId5"/>
    <p:sldId id="257" r:id="rId6"/>
    <p:sldId id="268" r:id="rId7"/>
    <p:sldId id="269" r:id="rId8"/>
    <p:sldId id="273"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0"/>
    <a:srgbClr val="AB1500"/>
    <a:srgbClr val="D6D6D6"/>
    <a:srgbClr val="000000"/>
    <a:srgbClr val="4B3E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5"/>
    <p:restoredTop sz="94682"/>
  </p:normalViewPr>
  <p:slideViewPr>
    <p:cSldViewPr snapToGrid="0" snapToObjects="1">
      <p:cViewPr varScale="1">
        <p:scale>
          <a:sx n="111" d="100"/>
          <a:sy n="111" d="100"/>
        </p:scale>
        <p:origin x="70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66594-AFC2-0847-A639-665735937A7E}" type="datetimeFigureOut">
              <a:rPr lang="en-US" smtClean="0"/>
              <a:t>2/19/19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3FED2-FE4D-0349-A881-32E1A7DCB910}" type="slidenum">
              <a:rPr lang="en-US" smtClean="0"/>
              <a:t>‹#›</a:t>
            </a:fld>
            <a:endParaRPr lang="en-US"/>
          </a:p>
        </p:txBody>
      </p:sp>
    </p:spTree>
    <p:extLst>
      <p:ext uri="{BB962C8B-B14F-4D97-AF65-F5344CB8AC3E}">
        <p14:creationId xmlns:p14="http://schemas.microsoft.com/office/powerpoint/2010/main" val="88419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3FED2-FE4D-0349-A881-32E1A7DCB910}" type="slidenum">
              <a:rPr lang="en-US" smtClean="0"/>
              <a:t>5</a:t>
            </a:fld>
            <a:endParaRPr lang="en-US"/>
          </a:p>
        </p:txBody>
      </p:sp>
    </p:spTree>
    <p:extLst>
      <p:ext uri="{BB962C8B-B14F-4D97-AF65-F5344CB8AC3E}">
        <p14:creationId xmlns:p14="http://schemas.microsoft.com/office/powerpoint/2010/main" val="129335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2/19/19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984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42600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63329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962356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27757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2/19/19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17080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2/19/19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77421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89634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35BB1C6-BF8F-4481-8AB2-603A1C8A906A}" type="datetimeFigureOut">
              <a:rPr lang="en-US" smtClean="0"/>
              <a:t>2/19/19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69208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40618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393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2/19/19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08670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2/19/19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5738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59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EC5CECA-2D3A-4680-9B49-752200DE467C}" type="datetimeFigureOut">
              <a:rPr lang="en-US" smtClean="0"/>
              <a:t>2/19/19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734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27737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606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D6D6"/>
            </a:gs>
            <a:gs pos="50000">
              <a:schemeClr val="bg2">
                <a:shade val="100000"/>
                <a:hueMod val="100000"/>
                <a:satMod val="110000"/>
                <a:lumMod val="130000"/>
              </a:schemeClr>
            </a:gs>
            <a:gs pos="100000">
              <a:schemeClr val="bg2">
                <a:shade val="78000"/>
                <a:hueMod val="44000"/>
                <a:satMod val="200000"/>
                <a:lumMod val="69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5BB1C6-BF8F-4481-8AB2-603A1C8A906A}" type="datetimeFigureOut">
              <a:rPr lang="en-US" smtClean="0"/>
              <a:t>2/19/19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059212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file:////var/folders/lb/0fwf9lp90z1cnc2814fh209m0000gn/T/com.microsoft.Word/WebArchiveCopyPasteTempFiles/page5image3859328"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file:////var/folders/lb/0fwf9lp90z1cnc2814fh209m0000gn/T/com.microsoft.Word/WebArchiveCopyPasteTempFiles/page5image3872768"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file:////var/folders/lb/0fwf9lp90z1cnc2814fh209m0000gn/T/com.microsoft.Word/WebArchiveCopyPasteTempFiles/page8image1812128"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angela@usc.edu" TargetMode="External"/><Relationship Id="rId2" Type="http://schemas.openxmlformats.org/officeDocument/2006/relationships/hyperlink" Target="mailto:larry.malanga@mexflex.com" TargetMode="External"/><Relationship Id="rId1" Type="http://schemas.openxmlformats.org/officeDocument/2006/relationships/slideLayout" Target="../slideLayouts/slideLayout7.xml"/><Relationship Id="rId6" Type="http://schemas.openxmlformats.org/officeDocument/2006/relationships/hyperlink" Target="https://uscsupplychain.com/" TargetMode="External"/><Relationship Id="rId5" Type="http://schemas.openxmlformats.org/officeDocument/2006/relationships/hyperlink" Target="https://www.mexicosymposium.uscsupplychain.com/" TargetMode="External"/><Relationship Id="rId4" Type="http://schemas.openxmlformats.org/officeDocument/2006/relationships/hyperlink" Target="mailto:nikhilvy@marshall.us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C7E708D-45DA-4CB6-811B-A0C9DB917D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9">
              <a:extLst>
                <a:ext uri="{FF2B5EF4-FFF2-40B4-BE49-F238E27FC236}">
                  <a16:creationId xmlns:a16="http://schemas.microsoft.com/office/drawing/2014/main" id="{FEE1D68B-DE71-4E13-91FF-5F0D86B4B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2AEA008-3C62-4CAA-801A-612B2C9140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3" name="Rectangle 32">
            <a:extLst>
              <a:ext uri="{FF2B5EF4-FFF2-40B4-BE49-F238E27FC236}">
                <a16:creationId xmlns:a16="http://schemas.microsoft.com/office/drawing/2014/main" id="{8BDBFFC4-DA11-4286-BAD2-13798534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DA90E6-E6E2-B34F-BAD8-52D241F6122E}"/>
              </a:ext>
            </a:extLst>
          </p:cNvPr>
          <p:cNvSpPr>
            <a:spLocks noGrp="1"/>
          </p:cNvSpPr>
          <p:nvPr>
            <p:ph type="ctrTitle"/>
          </p:nvPr>
        </p:nvSpPr>
        <p:spPr>
          <a:xfrm>
            <a:off x="680322" y="4470428"/>
            <a:ext cx="8133478" cy="1320920"/>
          </a:xfrm>
        </p:spPr>
        <p:txBody>
          <a:bodyPr>
            <a:noAutofit/>
          </a:bodyPr>
          <a:lstStyle/>
          <a:p>
            <a:r>
              <a:rPr lang="en-US" sz="3600" dirty="0">
                <a:solidFill>
                  <a:srgbClr val="C00000"/>
                </a:solidFill>
                <a:latin typeface="Calibri" charset="0"/>
                <a:ea typeface="Calibri" charset="0"/>
                <a:cs typeface="Calibri" charset="0"/>
              </a:rPr>
              <a:t>Global Supply Chain Symposium in Mexico</a:t>
            </a:r>
            <a:br>
              <a:rPr lang="en-US" sz="3600" dirty="0">
                <a:latin typeface="Calibri" charset="0"/>
                <a:ea typeface="Calibri" charset="0"/>
                <a:cs typeface="Calibri" charset="0"/>
              </a:rPr>
            </a:br>
            <a:r>
              <a:rPr lang="en-US" altLang="zh-CN" sz="2000" dirty="0">
                <a:solidFill>
                  <a:srgbClr val="FFC000"/>
                </a:solidFill>
                <a:latin typeface="Calibri" charset="0"/>
                <a:ea typeface="Calibri" charset="0"/>
                <a:cs typeface="Calibri" charset="0"/>
              </a:rPr>
              <a:t>May 21, 2019</a:t>
            </a:r>
            <a:br>
              <a:rPr lang="en-US" sz="2000" dirty="0">
                <a:solidFill>
                  <a:srgbClr val="FFC000"/>
                </a:solidFill>
                <a:latin typeface="Calibri" charset="0"/>
                <a:ea typeface="Calibri" charset="0"/>
                <a:cs typeface="Calibri" charset="0"/>
              </a:rPr>
            </a:br>
            <a:r>
              <a:rPr lang="en-US" altLang="zh-CN" sz="2000" dirty="0">
                <a:solidFill>
                  <a:srgbClr val="FFC000"/>
                </a:solidFill>
                <a:latin typeface="Calibri" charset="0"/>
                <a:ea typeface="Calibri" charset="0"/>
                <a:cs typeface="Calibri" charset="0"/>
              </a:rPr>
              <a:t>St. Regis Hotel  Mexico City</a:t>
            </a:r>
            <a:br>
              <a:rPr lang="en-US" sz="2000" dirty="0">
                <a:solidFill>
                  <a:srgbClr val="FFC000"/>
                </a:solidFill>
                <a:latin typeface="Calibri" charset="0"/>
                <a:ea typeface="Calibri" charset="0"/>
                <a:cs typeface="Calibri" charset="0"/>
              </a:rPr>
            </a:br>
            <a:r>
              <a:rPr lang="en-US" sz="2000" dirty="0">
                <a:solidFill>
                  <a:srgbClr val="FFC000"/>
                </a:solidFill>
                <a:latin typeface="Calibri" charset="0"/>
                <a:ea typeface="Calibri" charset="0"/>
                <a:cs typeface="Calibri" charset="0"/>
              </a:rPr>
              <a:t>https://</a:t>
            </a:r>
            <a:r>
              <a:rPr lang="en-US" sz="2000" dirty="0" err="1">
                <a:solidFill>
                  <a:srgbClr val="FFC000"/>
                </a:solidFill>
                <a:latin typeface="Calibri" charset="0"/>
                <a:ea typeface="Calibri" charset="0"/>
                <a:cs typeface="Calibri" charset="0"/>
              </a:rPr>
              <a:t>www.mexicosymposium.uscsupplychain.com</a:t>
            </a:r>
            <a:r>
              <a:rPr lang="en-US" sz="2000" dirty="0">
                <a:solidFill>
                  <a:srgbClr val="FFC000"/>
                </a:solidFill>
                <a:latin typeface="Calibri" charset="0"/>
                <a:ea typeface="Calibri" charset="0"/>
                <a:cs typeface="Calibri" charset="0"/>
              </a:rPr>
              <a:t>/</a:t>
            </a:r>
          </a:p>
        </p:txBody>
      </p:sp>
      <p:sp>
        <p:nvSpPr>
          <p:cNvPr id="3" name="Subtitle 2">
            <a:extLst>
              <a:ext uri="{FF2B5EF4-FFF2-40B4-BE49-F238E27FC236}">
                <a16:creationId xmlns:a16="http://schemas.microsoft.com/office/drawing/2014/main" id="{44F3ED1C-986F-4B46-9717-3DF3B551DC4E}"/>
              </a:ext>
            </a:extLst>
          </p:cNvPr>
          <p:cNvSpPr>
            <a:spLocks noGrp="1"/>
          </p:cNvSpPr>
          <p:nvPr>
            <p:ph type="subTitle" idx="1"/>
          </p:nvPr>
        </p:nvSpPr>
        <p:spPr>
          <a:xfrm>
            <a:off x="680322" y="6041857"/>
            <a:ext cx="8133478" cy="406566"/>
          </a:xfrm>
        </p:spPr>
        <p:txBody>
          <a:bodyPr>
            <a:normAutofit/>
          </a:bodyPr>
          <a:lstStyle/>
          <a:p>
            <a:r>
              <a:rPr lang="en-US" b="1" dirty="0">
                <a:latin typeface="Calibri" charset="0"/>
                <a:ea typeface="Calibri" charset="0"/>
                <a:cs typeface="Calibri" charset="0"/>
              </a:rPr>
              <a:t>Partnership Opportunities Information Packet</a:t>
            </a:r>
          </a:p>
        </p:txBody>
      </p:sp>
      <p:pic>
        <p:nvPicPr>
          <p:cNvPr id="9" name="Picture 8">
            <a:extLst>
              <a:ext uri="{FF2B5EF4-FFF2-40B4-BE49-F238E27FC236}">
                <a16:creationId xmlns:a16="http://schemas.microsoft.com/office/drawing/2014/main" id="{CBB4AD9D-EC14-CE4B-BFA7-8ECD35729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467" y="1431229"/>
            <a:ext cx="3942727" cy="1478522"/>
          </a:xfrm>
          <a:prstGeom prst="rect">
            <a:avLst/>
          </a:prstGeom>
          <a:ln>
            <a:noFill/>
          </a:ln>
          <a:effectLst>
            <a:outerShdw blurRad="76200" dist="63500" dir="5040000" algn="tl" rotWithShape="0">
              <a:srgbClr val="000000">
                <a:alpha val="41000"/>
              </a:srgbClr>
            </a:outerShdw>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188" y="976910"/>
            <a:ext cx="4090897" cy="2387159"/>
          </a:xfrm>
          <a:prstGeom prst="rect">
            <a:avLst/>
          </a:prstGeom>
          <a:ln>
            <a:noFill/>
          </a:ln>
          <a:effectLst>
            <a:outerShdw blurRad="76200" dist="63500" dir="5040000" algn="tl" rotWithShape="0">
              <a:srgbClr val="000000">
                <a:alpha val="41000"/>
              </a:srgbClr>
            </a:outerShdw>
          </a:effectLst>
        </p:spPr>
      </p:pic>
      <p:sp>
        <p:nvSpPr>
          <p:cNvPr id="35" name="Rectangle 34">
            <a:extLst>
              <a:ext uri="{FF2B5EF4-FFF2-40B4-BE49-F238E27FC236}">
                <a16:creationId xmlns:a16="http://schemas.microsoft.com/office/drawing/2014/main" id="{156C27C7-678B-4ED3-9B3D-3D3029CBF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EC6E33E8-C97E-4AB7-8165-99CF2704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9502806-6965-41AA-990C-D508AFD3D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96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DEA8BA-4EF0-254A-AD9C-0D87F5507103}"/>
              </a:ext>
            </a:extLst>
          </p:cNvPr>
          <p:cNvSpPr/>
          <p:nvPr/>
        </p:nvSpPr>
        <p:spPr>
          <a:xfrm>
            <a:off x="261256" y="165904"/>
            <a:ext cx="6475445" cy="6078587"/>
          </a:xfrm>
          <a:prstGeom prst="rect">
            <a:avLst/>
          </a:prstGeom>
        </p:spPr>
        <p:txBody>
          <a:bodyPr wrap="square">
            <a:spAutoFit/>
          </a:bodyPr>
          <a:lstStyle/>
          <a:p>
            <a:pPr>
              <a:lnSpc>
                <a:spcPct val="130000"/>
              </a:lnSpc>
            </a:pPr>
            <a:r>
              <a:rPr lang="en-US" sz="2800" dirty="0">
                <a:solidFill>
                  <a:srgbClr val="FFD400"/>
                </a:solidFill>
                <a:latin typeface="Calibri" panose="020F0502020204030204" pitchFamily="34" charset="0"/>
                <a:ea typeface="Times New Roman" panose="02020603050405020304" pitchFamily="18" charset="0"/>
                <a:cs typeface="Lucida Grande" panose="020B0600040502020204" pitchFamily="34" charset="0"/>
              </a:rPr>
              <a:t>Symposium Overview</a:t>
            </a:r>
          </a:p>
          <a:p>
            <a:pPr>
              <a:lnSpc>
                <a:spcPct val="130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USC Marshall Center for Global Supply Chain Management invites you to join the inaugural Global Supply Chain Symposium in Mexico on May 21, 2019.</a:t>
            </a:r>
          </a:p>
          <a:p>
            <a:pPr>
              <a:lnSpc>
                <a:spcPct val="130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This event is a unique opportunity for business executives and professionals to connect and share insights on how to strategically manage supply chains in a rapidly evolving local and global markets. Learn from a slate of business leaders and experts from the distinguished USC Marshall faculty will present on a series of thought provoking panels and keynote presentations.</a:t>
            </a:r>
          </a:p>
          <a:p>
            <a:pPr>
              <a:lnSpc>
                <a:spcPct val="130000"/>
              </a:lnSpc>
              <a:spcAft>
                <a:spcPts val="1000"/>
              </a:spcAft>
            </a:pPr>
            <a:r>
              <a:rPr lang="en-US" dirty="0">
                <a:latin typeface="Calibri" panose="020F0502020204030204" pitchFamily="34" charset="0"/>
                <a:ea typeface="Times New Roman" panose="02020603050405020304" pitchFamily="18" charset="0"/>
                <a:cs typeface="Lucida Grande" panose="020B0600040502020204" pitchFamily="34" charset="0"/>
              </a:rPr>
              <a:t>Learn from and network with supply chain experts through: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Font typeface="Wingdings" charset="2"/>
              <a:buChar char="§"/>
            </a:pPr>
            <a:r>
              <a:rPr lang="en-US" dirty="0">
                <a:latin typeface="Calibri" panose="020F0502020204030204" pitchFamily="34" charset="0"/>
                <a:ea typeface="Calibri" panose="020F0502020204030204" pitchFamily="34" charset="0"/>
                <a:cs typeface="Lucida Grande" panose="020B0600040502020204" pitchFamily="34" charset="0"/>
              </a:rPr>
              <a:t>Plenary Panels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Font typeface="Wingdings" charset="2"/>
              <a:buChar char="§"/>
            </a:pPr>
            <a:r>
              <a:rPr lang="en-US" dirty="0">
                <a:latin typeface="Calibri" panose="020F0502020204030204" pitchFamily="34" charset="0"/>
                <a:ea typeface="Calibri" panose="020F0502020204030204" pitchFamily="34" charset="0"/>
                <a:cs typeface="Lucida Grande" panose="020B0600040502020204" pitchFamily="34" charset="0"/>
              </a:rPr>
              <a:t>Featured Speaker Presentations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Font typeface="Wingdings" charset="2"/>
              <a:buChar char="§"/>
            </a:pPr>
            <a:r>
              <a:rPr lang="en-US" dirty="0">
                <a:latin typeface="Calibri" panose="020F0502020204030204" pitchFamily="34" charset="0"/>
                <a:ea typeface="Calibri" panose="020F0502020204030204" pitchFamily="34" charset="0"/>
                <a:cs typeface="Lucida Grande" panose="020B0600040502020204" pitchFamily="34" charset="0"/>
              </a:rPr>
              <a:t>Networking Luncheon and cocktail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Font typeface="Wingdings" charset="2"/>
              <a:buChar char="§"/>
            </a:pPr>
            <a:r>
              <a:rPr lang="en-US" dirty="0">
                <a:effectLst/>
                <a:latin typeface="Calibri" panose="020F0502020204030204" pitchFamily="34" charset="0"/>
                <a:ea typeface="Calibri" panose="020F0502020204030204" pitchFamily="34" charset="0"/>
                <a:cs typeface="Lucida Grande" panose="020B0600040502020204" pitchFamily="34" charset="0"/>
              </a:rPr>
              <a:t>Exhibit Space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3">
            <a:extLst>
              <a:ext uri="{FF2B5EF4-FFF2-40B4-BE49-F238E27FC236}">
                <a16:creationId xmlns:a16="http://schemas.microsoft.com/office/drawing/2014/main" id="{2E2E7D5E-774D-C146-A51E-FD74F63C1FAC}"/>
              </a:ext>
            </a:extLst>
          </p:cNvPr>
          <p:cNvSpPr>
            <a:spLocks noChangeArrowheads="1"/>
          </p:cNvSpPr>
          <p:nvPr/>
        </p:nvSpPr>
        <p:spPr bwMode="auto">
          <a:xfrm>
            <a:off x="6094186" y="-1088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4">
            <a:extLst>
              <a:ext uri="{FF2B5EF4-FFF2-40B4-BE49-F238E27FC236}">
                <a16:creationId xmlns:a16="http://schemas.microsoft.com/office/drawing/2014/main" id="{620F84F5-04EF-7D4F-8040-AF3ABE39D40A}"/>
              </a:ext>
            </a:extLst>
          </p:cNvPr>
          <p:cNvSpPr>
            <a:spLocks noChangeArrowheads="1"/>
          </p:cNvSpPr>
          <p:nvPr/>
        </p:nvSpPr>
        <p:spPr bwMode="auto">
          <a:xfrm>
            <a:off x="6048148" y="348343"/>
            <a:ext cx="12192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5">
            <a:extLst>
              <a:ext uri="{FF2B5EF4-FFF2-40B4-BE49-F238E27FC236}">
                <a16:creationId xmlns:a16="http://schemas.microsoft.com/office/drawing/2014/main" id="{6D5017B9-32EE-EB4E-983E-47E8B14BA018}"/>
              </a:ext>
            </a:extLst>
          </p:cNvPr>
          <p:cNvSpPr>
            <a:spLocks noChangeArrowheads="1"/>
          </p:cNvSpPr>
          <p:nvPr/>
        </p:nvSpPr>
        <p:spPr bwMode="auto">
          <a:xfrm>
            <a:off x="6048148" y="348343"/>
            <a:ext cx="12192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6">
            <a:extLst>
              <a:ext uri="{FF2B5EF4-FFF2-40B4-BE49-F238E27FC236}">
                <a16:creationId xmlns:a16="http://schemas.microsoft.com/office/drawing/2014/main" id="{86BBD7CB-AD8F-0841-B74D-9E67A445381D}"/>
              </a:ext>
            </a:extLst>
          </p:cNvPr>
          <p:cNvSpPr>
            <a:spLocks noChangeArrowheads="1"/>
          </p:cNvSpPr>
          <p:nvPr/>
        </p:nvSpPr>
        <p:spPr bwMode="auto">
          <a:xfrm>
            <a:off x="6094186" y="2291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Picture 29" descr="/Users/RachelZhang/Downloads/USC GSC 080218 e 0053.jpg">
            <a:extLst>
              <a:ext uri="{FF2B5EF4-FFF2-40B4-BE49-F238E27FC236}">
                <a16:creationId xmlns:a16="http://schemas.microsoft.com/office/drawing/2014/main" id="{B413A45A-506E-9549-AFC1-0E8FD391485F}"/>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3558" y="4385388"/>
            <a:ext cx="3535418" cy="2395096"/>
          </a:xfrm>
          <a:prstGeom prst="rect">
            <a:avLst/>
          </a:prstGeom>
          <a:noFill/>
          <a:ln>
            <a:noFill/>
          </a:ln>
        </p:spPr>
      </p:pic>
      <p:pic>
        <p:nvPicPr>
          <p:cNvPr id="3" name="Picture 2" descr="A group of people standing in a room&#10;&#10;Description generated with very high confidence">
            <a:extLst>
              <a:ext uri="{FF2B5EF4-FFF2-40B4-BE49-F238E27FC236}">
                <a16:creationId xmlns:a16="http://schemas.microsoft.com/office/drawing/2014/main" id="{F79BE2D5-B71D-4695-ABC9-D7C8E7DB80EC}"/>
              </a:ext>
            </a:extLst>
          </p:cNvPr>
          <p:cNvPicPr>
            <a:picLocks noChangeAspect="1"/>
          </p:cNvPicPr>
          <p:nvPr/>
        </p:nvPicPr>
        <p:blipFill>
          <a:blip r:embed="rId3"/>
          <a:stretch>
            <a:fillRect/>
          </a:stretch>
        </p:blipFill>
        <p:spPr>
          <a:xfrm>
            <a:off x="6623558" y="165904"/>
            <a:ext cx="3822723" cy="2582739"/>
          </a:xfrm>
          <a:prstGeom prst="rect">
            <a:avLst/>
          </a:prstGeom>
        </p:spPr>
      </p:pic>
      <p:pic>
        <p:nvPicPr>
          <p:cNvPr id="13" name="Picture 12">
            <a:extLst>
              <a:ext uri="{FF2B5EF4-FFF2-40B4-BE49-F238E27FC236}">
                <a16:creationId xmlns:a16="http://schemas.microsoft.com/office/drawing/2014/main" id="{2E4FCFF2-55CE-0843-87C6-EB9853488A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360" y="2469680"/>
            <a:ext cx="4079033" cy="2546383"/>
          </a:xfrm>
          <a:prstGeom prst="rect">
            <a:avLst/>
          </a:prstGeom>
        </p:spPr>
      </p:pic>
      <p:sp>
        <p:nvSpPr>
          <p:cNvPr id="2" name="Text Placeholder 1"/>
          <p:cNvSpPr>
            <a:spLocks noGrp="1"/>
          </p:cNvSpPr>
          <p:nvPr>
            <p:ph type="body" idx="4294967295"/>
          </p:nvPr>
        </p:nvSpPr>
        <p:spPr>
          <a:xfrm>
            <a:off x="0" y="2336800"/>
            <a:ext cx="9613900" cy="3598863"/>
          </a:xfrm>
        </p:spPr>
        <p:txBody>
          <a:bodyPr/>
          <a:lstStyle/>
          <a:p>
            <a:endParaRPr lang="en-US" sz="2400" b="1" dirty="0">
              <a:solidFill>
                <a:schemeClr val="accent1"/>
              </a:solidFill>
              <a:latin typeface="Calibri" charset="0"/>
              <a:ea typeface="Calibri" charset="0"/>
              <a:cs typeface="Calibri" charset="0"/>
            </a:endParaRP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223243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7F372E-74D2-2248-9FA1-AE7A16567BC1}"/>
              </a:ext>
            </a:extLst>
          </p:cNvPr>
          <p:cNvSpPr/>
          <p:nvPr/>
        </p:nvSpPr>
        <p:spPr>
          <a:xfrm>
            <a:off x="493017" y="360503"/>
            <a:ext cx="10284696" cy="2617640"/>
          </a:xfrm>
          <a:prstGeom prst="rect">
            <a:avLst/>
          </a:prstGeom>
        </p:spPr>
        <p:txBody>
          <a:bodyPr wrap="square">
            <a:spAutoFit/>
          </a:bodyPr>
          <a:lstStyle/>
          <a:p>
            <a:pPr>
              <a:spcBef>
                <a:spcPts val="600"/>
              </a:spcBef>
              <a:spcAft>
                <a:spcPts val="600"/>
              </a:spcAft>
            </a:pPr>
            <a:r>
              <a:rPr lang="en-US" sz="2800" dirty="0">
                <a:solidFill>
                  <a:srgbClr val="FFD400"/>
                </a:solidFill>
                <a:latin typeface="Calibri" panose="020F0502020204030204" pitchFamily="34" charset="0"/>
                <a:ea typeface="Times New Roman" panose="02020603050405020304" pitchFamily="18" charset="0"/>
                <a:cs typeface="Lucida Grande" panose="020B0600040502020204" pitchFamily="34" charset="0"/>
              </a:rPr>
              <a:t>Discussion topics for the 2019 Mexico Symposium: </a:t>
            </a:r>
            <a:endParaRPr lang="en-US" sz="2800" dirty="0">
              <a:solidFill>
                <a:srgbClr val="FFD400"/>
              </a:solidFill>
              <a:latin typeface="Times New Roman" panose="02020603050405020304" pitchFamily="18" charset="0"/>
              <a:ea typeface="Times New Roman" panose="02020603050405020304" pitchFamily="18" charset="0"/>
            </a:endParaRPr>
          </a:p>
          <a:p>
            <a:pPr marL="800100" lvl="1" indent="-342900">
              <a:lnSpc>
                <a:spcPct val="115000"/>
              </a:lnSpc>
              <a:buFont typeface="Wingdings" pitchFamily="2" charset="2"/>
              <a:buChar char=""/>
            </a:pPr>
            <a:endParaRPr lang="en-US" sz="2400" dirty="0">
              <a:latin typeface="Calibri" panose="020F0502020204030204" pitchFamily="34" charset="0"/>
              <a:ea typeface="Times New Roman" panose="02020603050405020304" pitchFamily="18" charset="0"/>
              <a:cs typeface="Lucida Grande" panose="020B0600040502020204" pitchFamily="34" charset="0"/>
            </a:endParaRPr>
          </a:p>
          <a:p>
            <a:pPr marL="342900" marR="0" lvl="0" indent="-342900">
              <a:lnSpc>
                <a:spcPct val="115000"/>
              </a:lnSpc>
              <a:buFont typeface="Wingdings" charset="2"/>
              <a:buChar char="§"/>
            </a:pPr>
            <a:r>
              <a:rPr lang="en-US" dirty="0">
                <a:latin typeface="Calibri" panose="020F0502020204030204" pitchFamily="34" charset="0"/>
                <a:ea typeface="Times New Roman" panose="02020603050405020304" pitchFamily="18" charset="0"/>
                <a:cs typeface="Lucida Grande" panose="020B0600040502020204" pitchFamily="34" charset="0"/>
              </a:rPr>
              <a:t>Blockchain </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buFont typeface="Wingdings" charset="2"/>
              <a:buChar char="§"/>
            </a:pPr>
            <a:r>
              <a:rPr lang="en-US" dirty="0">
                <a:latin typeface="Calibri" panose="020F0502020204030204" pitchFamily="34" charset="0"/>
                <a:ea typeface="Times New Roman" panose="02020603050405020304" pitchFamily="18" charset="0"/>
                <a:cs typeface="Lucida Grande" panose="020B0600040502020204" pitchFamily="34" charset="0"/>
              </a:rPr>
              <a:t>Disruptive Technologies</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buFont typeface="Wingdings" charset="2"/>
              <a:buChar char="§"/>
            </a:pPr>
            <a:r>
              <a:rPr lang="en-US" dirty="0">
                <a:latin typeface="Calibri" panose="020F0502020204030204" pitchFamily="34" charset="0"/>
                <a:ea typeface="Times New Roman" panose="02020603050405020304" pitchFamily="18" charset="0"/>
                <a:cs typeface="Lucida Grande" panose="020B0600040502020204" pitchFamily="34" charset="0"/>
              </a:rPr>
              <a:t>Modern Manufacturing </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buFont typeface="Wingdings" charset="2"/>
              <a:buChar char="§"/>
            </a:pPr>
            <a:r>
              <a:rPr lang="en-US" dirty="0">
                <a:latin typeface="Calibri" panose="020F0502020204030204" pitchFamily="34" charset="0"/>
                <a:ea typeface="Times New Roman" panose="02020603050405020304" pitchFamily="18" charset="0"/>
                <a:cs typeface="Lucida Grande" panose="020B0600040502020204" pitchFamily="34" charset="0"/>
              </a:rPr>
              <a:t>Sustainability </a:t>
            </a:r>
          </a:p>
          <a:p>
            <a:pPr marL="342900" marR="0" lvl="0" indent="-342900">
              <a:lnSpc>
                <a:spcPct val="115000"/>
              </a:lnSpc>
              <a:buFont typeface="Wingdings" charset="2"/>
              <a:buChar char="§"/>
            </a:pPr>
            <a:r>
              <a:rPr lang="en-US" dirty="0">
                <a:latin typeface="Calibri" panose="020F0502020204030204" pitchFamily="34" charset="0"/>
                <a:ea typeface="Times New Roman" panose="02020603050405020304" pitchFamily="18" charset="0"/>
              </a:rPr>
              <a:t>Risk Management </a:t>
            </a:r>
          </a:p>
        </p:txBody>
      </p:sp>
      <p:sp>
        <p:nvSpPr>
          <p:cNvPr id="4" name="Rectangle 3">
            <a:extLst>
              <a:ext uri="{FF2B5EF4-FFF2-40B4-BE49-F238E27FC236}">
                <a16:creationId xmlns:a16="http://schemas.microsoft.com/office/drawing/2014/main" id="{FFCB5CCB-6CEC-B64B-99D7-5F52D4DC2CAD}"/>
              </a:ext>
            </a:extLst>
          </p:cNvPr>
          <p:cNvSpPr/>
          <p:nvPr/>
        </p:nvSpPr>
        <p:spPr>
          <a:xfrm>
            <a:off x="4802003" y="1308223"/>
            <a:ext cx="6096000" cy="1437188"/>
          </a:xfrm>
          <a:prstGeom prst="rect">
            <a:avLst/>
          </a:prstGeom>
        </p:spPr>
        <p:txBody>
          <a:bodyPr>
            <a:spAutoFit/>
          </a:bodyPr>
          <a:lstStyle/>
          <a:p>
            <a:pPr marL="342900" marR="0" lvl="0" indent="-342900">
              <a:lnSpc>
                <a:spcPct val="115000"/>
              </a:lnSpc>
              <a:buFont typeface="Wingdings" charset="2"/>
              <a:buChar char="§"/>
            </a:pPr>
            <a:r>
              <a:rPr lang="en-US" dirty="0">
                <a:latin typeface="Calibri" panose="020F0502020204030204" pitchFamily="34" charset="0"/>
                <a:ea typeface="Times New Roman" panose="02020603050405020304" pitchFamily="18" charset="0"/>
                <a:cs typeface="Lucida Grande" panose="020B0600040502020204" pitchFamily="34" charset="0"/>
              </a:rPr>
              <a:t>Retail &amp; Unified Commerce </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buFont typeface="Wingdings" charset="2"/>
              <a:buChar char="§"/>
            </a:pPr>
            <a:r>
              <a:rPr lang="en-US" dirty="0">
                <a:latin typeface="Calibri" panose="020F0502020204030204" pitchFamily="34" charset="0"/>
                <a:ea typeface="Times New Roman" panose="02020603050405020304" pitchFamily="18" charset="0"/>
                <a:cs typeface="Lucida Grande" panose="020B0600040502020204" pitchFamily="34" charset="0"/>
              </a:rPr>
              <a:t>Logistics</a:t>
            </a:r>
          </a:p>
          <a:p>
            <a:pPr marL="342900" marR="0" lvl="0" indent="-342900">
              <a:lnSpc>
                <a:spcPct val="115000"/>
              </a:lnSpc>
              <a:buFont typeface="Wingdings" charset="2"/>
              <a:buChar char="§"/>
            </a:pPr>
            <a:r>
              <a:rPr lang="en-US" dirty="0">
                <a:latin typeface="Calibri" panose="020F0502020204030204" pitchFamily="34" charset="0"/>
                <a:ea typeface="Calibri" panose="020F0502020204030204" pitchFamily="34" charset="0"/>
                <a:cs typeface="Lucida Grande" panose="020B0600040502020204" pitchFamily="34" charset="0"/>
              </a:rPr>
              <a:t>Global Trade Outlook</a:t>
            </a:r>
            <a:r>
              <a:rPr lang="en-US" dirty="0"/>
              <a:t> </a:t>
            </a:r>
          </a:p>
          <a:p>
            <a:pPr marR="0" lvl="0">
              <a:lnSpc>
                <a:spcPct val="115000"/>
              </a:lnSpc>
            </a:pPr>
            <a:endParaRPr lang="en-US" sz="2400" dirty="0"/>
          </a:p>
        </p:txBody>
      </p:sp>
      <p:pic>
        <p:nvPicPr>
          <p:cNvPr id="7" name="Picture 6">
            <a:extLst>
              <a:ext uri="{FF2B5EF4-FFF2-40B4-BE49-F238E27FC236}">
                <a16:creationId xmlns:a16="http://schemas.microsoft.com/office/drawing/2014/main" id="{76C5E2F2-03B8-A44E-BA27-F55F561D84F5}"/>
              </a:ext>
            </a:extLst>
          </p:cNvPr>
          <p:cNvPicPr/>
          <p:nvPr/>
        </p:nvPicPr>
        <p:blipFill>
          <a:blip r:embed="rId2" cstate="email">
            <a:extLst>
              <a:ext uri="{28A0092B-C50C-407E-A947-70E740481C1C}">
                <a14:useLocalDpi xmlns:a14="http://schemas.microsoft.com/office/drawing/2010/main"/>
              </a:ext>
            </a:extLst>
          </a:blip>
          <a:stretch>
            <a:fillRect/>
          </a:stretch>
        </p:blipFill>
        <p:spPr>
          <a:xfrm>
            <a:off x="493017" y="3416201"/>
            <a:ext cx="5411553" cy="3234440"/>
          </a:xfrm>
          <a:prstGeom prst="rect">
            <a:avLst/>
          </a:prstGeom>
        </p:spPr>
      </p:pic>
      <p:pic>
        <p:nvPicPr>
          <p:cNvPr id="8" name="Picture 2" descr="https://indiasymposium.uscsupplychain.com/wp-content/uploads/2018/03/IMGL9847.jpg">
            <a:extLst>
              <a:ext uri="{FF2B5EF4-FFF2-40B4-BE49-F238E27FC236}">
                <a16:creationId xmlns:a16="http://schemas.microsoft.com/office/drawing/2014/main" id="{3D2A3208-7F9C-B84A-9D7C-6DAF3855D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337" y="3416201"/>
            <a:ext cx="4849234" cy="3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9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71FE0D-E3B0-3942-AFED-1E5AF12A0D4B}"/>
              </a:ext>
            </a:extLst>
          </p:cNvPr>
          <p:cNvSpPr/>
          <p:nvPr/>
        </p:nvSpPr>
        <p:spPr>
          <a:xfrm>
            <a:off x="232500" y="338519"/>
            <a:ext cx="11344140" cy="5005473"/>
          </a:xfrm>
          <a:prstGeom prst="rect">
            <a:avLst/>
          </a:prstGeom>
        </p:spPr>
        <p:txBody>
          <a:bodyPr wrap="square">
            <a:spAutoFit/>
          </a:bodyPr>
          <a:lstStyle/>
          <a:p>
            <a:pPr algn="ctr">
              <a:lnSpc>
                <a:spcPct val="130000"/>
              </a:lnSpc>
            </a:pPr>
            <a:r>
              <a:rPr lang="en-US" dirty="0">
                <a:latin typeface="Calibri" charset="0"/>
                <a:ea typeface="Calibri" charset="0"/>
                <a:cs typeface="Calibri" charset="0"/>
              </a:rPr>
              <a:t>Our mission: To connect with leaders, develop a community, and create a transformation through </a:t>
            </a:r>
          </a:p>
          <a:p>
            <a:pPr algn="ctr">
              <a:lnSpc>
                <a:spcPct val="130000"/>
              </a:lnSpc>
              <a:spcAft>
                <a:spcPts val="1000"/>
              </a:spcAft>
            </a:pPr>
            <a:r>
              <a:rPr lang="en-US" dirty="0">
                <a:latin typeface="Calibri" charset="0"/>
                <a:ea typeface="Calibri" charset="0"/>
                <a:cs typeface="Calibri" charset="0"/>
              </a:rPr>
              <a:t>global supply chain excellence.</a:t>
            </a:r>
            <a:endParaRPr lang="en-US" dirty="0">
              <a:solidFill>
                <a:schemeClr val="accent1"/>
              </a:solidFill>
              <a:latin typeface="Calibri" panose="020F0502020204030204" pitchFamily="34" charset="0"/>
              <a:ea typeface="Calibri" panose="020F0502020204030204" pitchFamily="34" charset="0"/>
              <a:cs typeface="Lucida Grande" panose="020B0600040502020204" pitchFamily="34" charset="0"/>
            </a:endParaRPr>
          </a:p>
          <a:p>
            <a:pPr>
              <a:spcAft>
                <a:spcPts val="1000"/>
              </a:spcAft>
            </a:pPr>
            <a:r>
              <a:rPr lang="en-US" sz="2800" dirty="0">
                <a:solidFill>
                  <a:srgbClr val="FFD400"/>
                </a:solidFill>
                <a:latin typeface="Calibri" panose="020F0502020204030204" pitchFamily="34" charset="0"/>
                <a:ea typeface="Calibri" panose="020F0502020204030204" pitchFamily="34" charset="0"/>
                <a:cs typeface="Lucida Grande" panose="020B0600040502020204" pitchFamily="34" charset="0"/>
              </a:rPr>
              <a:t>Sponsorship Benefits</a:t>
            </a:r>
            <a:endParaRPr lang="en-US" sz="2800" dirty="0">
              <a:solidFill>
                <a:srgbClr val="FFD400"/>
              </a:solidFill>
              <a:latin typeface="Calibri" charset="0"/>
              <a:ea typeface="Calibri" charset="0"/>
              <a:cs typeface="Calibri" charset="0"/>
            </a:endParaRPr>
          </a:p>
          <a:p>
            <a:pPr indent="-285750">
              <a:lnSpc>
                <a:spcPct val="130000"/>
              </a:lnSpc>
              <a:buFont typeface="Wingdings" charset="2"/>
              <a:buChar char="§"/>
            </a:pPr>
            <a:r>
              <a:rPr lang="en-US" dirty="0">
                <a:latin typeface="Calibri" charset="0"/>
                <a:ea typeface="Calibri" charset="0"/>
                <a:cs typeface="Calibri" charset="0"/>
              </a:rPr>
              <a:t>Access unparalleled networking opportunities with top business leaders, officials, subject matter experts</a:t>
            </a:r>
          </a:p>
          <a:p>
            <a:pPr indent="-285750">
              <a:lnSpc>
                <a:spcPct val="130000"/>
              </a:lnSpc>
              <a:buFont typeface="Wingdings" charset="2"/>
              <a:buChar char="§"/>
            </a:pPr>
            <a:r>
              <a:rPr lang="en-US" dirty="0">
                <a:latin typeface="Calibri" charset="0"/>
                <a:ea typeface="Calibri" charset="0"/>
                <a:cs typeface="Calibri" charset="0"/>
              </a:rPr>
              <a:t>Learn how to manage high-performing supply chains through insights from industry experience and applied research</a:t>
            </a:r>
          </a:p>
          <a:p>
            <a:pPr indent="-285750">
              <a:lnSpc>
                <a:spcPct val="130000"/>
              </a:lnSpc>
              <a:buFont typeface="Wingdings" charset="2"/>
              <a:buChar char="§"/>
            </a:pPr>
            <a:r>
              <a:rPr lang="en-US" dirty="0">
                <a:latin typeface="Calibri" charset="0"/>
                <a:ea typeface="Calibri" charset="0"/>
                <a:cs typeface="Calibri" charset="0"/>
              </a:rPr>
              <a:t>Showcase your company as a sponsor to USC Marshall’s global network</a:t>
            </a:r>
          </a:p>
          <a:p>
            <a:pPr indent="-285750">
              <a:lnSpc>
                <a:spcPct val="130000"/>
              </a:lnSpc>
              <a:buFont typeface="Wingdings" charset="2"/>
              <a:buChar char="§"/>
            </a:pPr>
            <a:r>
              <a:rPr lang="en-US" dirty="0">
                <a:latin typeface="Calibri" charset="0"/>
                <a:ea typeface="Calibri" charset="0"/>
                <a:cs typeface="Calibri" charset="0"/>
              </a:rPr>
              <a:t>Exclusive invitation and access to the Global Supply Chain Excellence Summit in Los Angeles August 8-9, 2019, and    	VIP reception</a:t>
            </a:r>
          </a:p>
          <a:p>
            <a:pPr indent="-285750">
              <a:lnSpc>
                <a:spcPct val="130000"/>
              </a:lnSpc>
              <a:buFont typeface="Wingdings" charset="2"/>
              <a:buChar char="§"/>
            </a:pPr>
            <a:r>
              <a:rPr lang="en-US" dirty="0">
                <a:latin typeface="Calibri" charset="0"/>
                <a:ea typeface="Calibri" charset="0"/>
                <a:cs typeface="Calibri" charset="0"/>
              </a:rPr>
              <a:t>Proceeds will establish a Mexico scholarship in Global Supply Chain Management</a:t>
            </a:r>
          </a:p>
          <a:p>
            <a:pPr indent="-285750">
              <a:lnSpc>
                <a:spcPct val="130000"/>
              </a:lnSpc>
              <a:buFont typeface="Wingdings" charset="2"/>
              <a:buChar char="§"/>
            </a:pPr>
            <a:r>
              <a:rPr lang="en-US" dirty="0">
                <a:latin typeface="Calibri" charset="0"/>
                <a:ea typeface="Calibri" charset="0"/>
                <a:cs typeface="Calibri" charset="0"/>
              </a:rPr>
              <a:t>Tax deductible in US</a:t>
            </a:r>
          </a:p>
          <a:p>
            <a:endParaRPr lang="en-US" sz="2400" b="1" dirty="0">
              <a:solidFill>
                <a:schemeClr val="accent1"/>
              </a:solidFill>
              <a:latin typeface="Calibri" panose="020F0502020204030204" pitchFamily="34" charset="0"/>
              <a:ea typeface="Calibri" panose="020F0502020204030204" pitchFamily="34" charset="0"/>
              <a:cs typeface="Lucida Grande" panose="020B0600040502020204" pitchFamily="34" charset="0"/>
            </a:endParaRPr>
          </a:p>
          <a:p>
            <a:endParaRPr lang="en-US" sz="2000" b="1" dirty="0">
              <a:latin typeface="Calibri" panose="020F0502020204030204" pitchFamily="34" charset="0"/>
              <a:ea typeface="Calibri" panose="020F0502020204030204" pitchFamily="34" charset="0"/>
              <a:cs typeface="Lucida Grande" panose="020B0600040502020204" pitchFamily="34" charset="0"/>
            </a:endParaRPr>
          </a:p>
          <a:p>
            <a:pPr marL="285750" indent="-285750">
              <a:buFont typeface="Wingdings" pitchFamily="2" charset="2"/>
              <a:buChar char="v"/>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DE98D46-2885-F641-8390-F6D25F61ED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638" y="4341657"/>
            <a:ext cx="3321715" cy="2212937"/>
          </a:xfrm>
          <a:prstGeom prst="rect">
            <a:avLst/>
          </a:prstGeom>
        </p:spPr>
      </p:pic>
      <p:pic>
        <p:nvPicPr>
          <p:cNvPr id="8" name="Picture 7">
            <a:extLst>
              <a:ext uri="{FF2B5EF4-FFF2-40B4-BE49-F238E27FC236}">
                <a16:creationId xmlns:a16="http://schemas.microsoft.com/office/drawing/2014/main" id="{3CFD7E95-0118-F141-B1ED-0883198B1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1963" y="4312097"/>
            <a:ext cx="3505372" cy="2335289"/>
          </a:xfrm>
          <a:prstGeom prst="rect">
            <a:avLst/>
          </a:prstGeom>
        </p:spPr>
      </p:pic>
      <p:pic>
        <p:nvPicPr>
          <p:cNvPr id="9" name="Picture 8">
            <a:extLst>
              <a:ext uri="{FF2B5EF4-FFF2-40B4-BE49-F238E27FC236}">
                <a16:creationId xmlns:a16="http://schemas.microsoft.com/office/drawing/2014/main" id="{F8754608-A228-344B-9340-C9A46A90D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8945" y="4312097"/>
            <a:ext cx="3544508" cy="2361362"/>
          </a:xfrm>
          <a:prstGeom prst="rect">
            <a:avLst/>
          </a:prstGeom>
        </p:spPr>
      </p:pic>
    </p:spTree>
    <p:extLst>
      <p:ext uri="{BB962C8B-B14F-4D97-AF65-F5344CB8AC3E}">
        <p14:creationId xmlns:p14="http://schemas.microsoft.com/office/powerpoint/2010/main" val="377833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A9B4E2-54BE-D242-AD97-C61E211325F2}"/>
              </a:ext>
            </a:extLst>
          </p:cNvPr>
          <p:cNvGraphicFramePr>
            <a:graphicFrameLocks noGrp="1"/>
          </p:cNvGraphicFramePr>
          <p:nvPr>
            <p:extLst>
              <p:ext uri="{D42A27DB-BD31-4B8C-83A1-F6EECF244321}">
                <p14:modId xmlns:p14="http://schemas.microsoft.com/office/powerpoint/2010/main" val="1980646842"/>
              </p:ext>
            </p:extLst>
          </p:nvPr>
        </p:nvGraphicFramePr>
        <p:xfrm>
          <a:off x="195330" y="224222"/>
          <a:ext cx="11793470" cy="6346555"/>
        </p:xfrm>
        <a:graphic>
          <a:graphicData uri="http://schemas.openxmlformats.org/drawingml/2006/table">
            <a:tbl>
              <a:tblPr firstRow="1" bandRow="1">
                <a:tableStyleId>{5C22544A-7EE6-4342-B048-85BDC9FD1C3A}</a:tableStyleId>
              </a:tblPr>
              <a:tblGrid>
                <a:gridCol w="6192852">
                  <a:extLst>
                    <a:ext uri="{9D8B030D-6E8A-4147-A177-3AD203B41FA5}">
                      <a16:colId xmlns:a16="http://schemas.microsoft.com/office/drawing/2014/main" val="1712891273"/>
                    </a:ext>
                  </a:extLst>
                </a:gridCol>
                <a:gridCol w="1434766">
                  <a:extLst>
                    <a:ext uri="{9D8B030D-6E8A-4147-A177-3AD203B41FA5}">
                      <a16:colId xmlns:a16="http://schemas.microsoft.com/office/drawing/2014/main" val="1967583537"/>
                    </a:ext>
                  </a:extLst>
                </a:gridCol>
                <a:gridCol w="1497693">
                  <a:extLst>
                    <a:ext uri="{9D8B030D-6E8A-4147-A177-3AD203B41FA5}">
                      <a16:colId xmlns:a16="http://schemas.microsoft.com/office/drawing/2014/main" val="1565068668"/>
                    </a:ext>
                  </a:extLst>
                </a:gridCol>
                <a:gridCol w="1296322">
                  <a:extLst>
                    <a:ext uri="{9D8B030D-6E8A-4147-A177-3AD203B41FA5}">
                      <a16:colId xmlns:a16="http://schemas.microsoft.com/office/drawing/2014/main" val="4155398205"/>
                    </a:ext>
                  </a:extLst>
                </a:gridCol>
                <a:gridCol w="1371837">
                  <a:extLst>
                    <a:ext uri="{9D8B030D-6E8A-4147-A177-3AD203B41FA5}">
                      <a16:colId xmlns:a16="http://schemas.microsoft.com/office/drawing/2014/main" val="3001657429"/>
                    </a:ext>
                  </a:extLst>
                </a:gridCol>
              </a:tblGrid>
              <a:tr h="851347">
                <a:tc>
                  <a:txBody>
                    <a:bodyPr/>
                    <a:lstStyle/>
                    <a:p>
                      <a:endParaRPr lang="en-US" sz="1400" baseline="0" dirty="0">
                        <a:latin typeface="Calibri" charset="0"/>
                        <a:ea typeface="Calibri" charset="0"/>
                        <a:cs typeface="Calibri" charset="0"/>
                      </a:endParaRPr>
                    </a:p>
                    <a:p>
                      <a:r>
                        <a:rPr lang="en-US" sz="1800" baseline="0" dirty="0">
                          <a:latin typeface="Calibri" charset="0"/>
                          <a:ea typeface="Calibri" charset="0"/>
                          <a:cs typeface="Calibri" charset="0"/>
                        </a:rPr>
                        <a:t>Benefits</a:t>
                      </a:r>
                    </a:p>
                  </a:txBody>
                  <a:tcPr>
                    <a:solidFill>
                      <a:srgbClr val="AB1500"/>
                    </a:solidFill>
                  </a:tcPr>
                </a:tc>
                <a:tc>
                  <a:txBody>
                    <a:bodyPr/>
                    <a:lstStyle/>
                    <a:p>
                      <a:pPr algn="ctr"/>
                      <a:endParaRPr lang="en-US" sz="1400" b="1" kern="1200" baseline="0" dirty="0">
                        <a:solidFill>
                          <a:schemeClr val="lt1"/>
                        </a:solidFill>
                        <a:effectLst/>
                        <a:latin typeface="Calibri" charset="0"/>
                        <a:ea typeface="Calibri" charset="0"/>
                        <a:cs typeface="Calibri" charset="0"/>
                      </a:endParaRPr>
                    </a:p>
                    <a:p>
                      <a:pPr algn="ctr"/>
                      <a:r>
                        <a:rPr lang="en-US" sz="1400" baseline="0" dirty="0">
                          <a:effectLst/>
                          <a:latin typeface="Calibri" charset="0"/>
                          <a:ea typeface="Calibri" charset="0"/>
                          <a:cs typeface="Calibri" charset="0"/>
                        </a:rPr>
                        <a:t>Title</a:t>
                      </a:r>
                    </a:p>
                    <a:p>
                      <a:pPr algn="ctr"/>
                      <a:r>
                        <a:rPr lang="en-US" sz="1400" baseline="0" dirty="0">
                          <a:effectLst/>
                          <a:latin typeface="Calibri" charset="0"/>
                          <a:ea typeface="Calibri" charset="0"/>
                          <a:cs typeface="Calibri" charset="0"/>
                        </a:rPr>
                        <a:t>($15k)</a:t>
                      </a:r>
                    </a:p>
                    <a:p>
                      <a:pPr algn="ctr"/>
                      <a:endParaRPr lang="en-US" sz="1400" baseline="0" dirty="0">
                        <a:latin typeface="Calibri" charset="0"/>
                        <a:ea typeface="Calibri" charset="0"/>
                        <a:cs typeface="Calibri" charset="0"/>
                      </a:endParaRPr>
                    </a:p>
                  </a:txBody>
                  <a:tcPr>
                    <a:solidFill>
                      <a:srgbClr val="AB15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Calibri" charset="0"/>
                        <a:ea typeface="Calibri" charset="0"/>
                        <a:cs typeface="Calibri"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Diamond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($10k)</a:t>
                      </a:r>
                    </a:p>
                    <a:p>
                      <a:pPr algn="ctr"/>
                      <a:endParaRPr lang="en-US" sz="1400" b="1" kern="1200" baseline="0" dirty="0">
                        <a:solidFill>
                          <a:schemeClr val="lt1"/>
                        </a:solidFill>
                        <a:effectLst/>
                        <a:latin typeface="Calibri" charset="0"/>
                        <a:ea typeface="Calibri" charset="0"/>
                        <a:cs typeface="Calibri" charset="0"/>
                      </a:endParaRPr>
                    </a:p>
                  </a:txBody>
                  <a:tcPr>
                    <a:solidFill>
                      <a:srgbClr val="AB15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Calibri" charset="0"/>
                        <a:ea typeface="Calibri" charset="0"/>
                        <a:cs typeface="Calibri"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Gold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($5k)</a:t>
                      </a:r>
                    </a:p>
                    <a:p>
                      <a:pPr marL="0" marR="0" algn="ctr">
                        <a:lnSpc>
                          <a:spcPct val="130000"/>
                        </a:lnSpc>
                        <a:spcBef>
                          <a:spcPts val="0"/>
                        </a:spcBef>
                        <a:spcAft>
                          <a:spcPts val="300"/>
                        </a:spcAft>
                      </a:pPr>
                      <a:endParaRPr lang="en-US" sz="1400" baseline="0" dirty="0">
                        <a:solidFill>
                          <a:schemeClr val="tx1"/>
                        </a:solidFill>
                        <a:effectLst/>
                        <a:latin typeface="Calibri" charset="0"/>
                        <a:ea typeface="Calibri" charset="0"/>
                        <a:cs typeface="Calibri" charset="0"/>
                      </a:endParaRPr>
                    </a:p>
                  </a:txBody>
                  <a:tcPr marL="68580" marR="68580" marT="0" marB="0" anchor="ctr">
                    <a:solidFill>
                      <a:srgbClr val="AB15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Calibri" charset="0"/>
                        <a:ea typeface="Calibri" charset="0"/>
                        <a:cs typeface="Calibri"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Cardinal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($2.5k)</a:t>
                      </a:r>
                    </a:p>
                    <a:p>
                      <a:pPr algn="ctr"/>
                      <a:endParaRPr lang="en-US" sz="1400" b="1" kern="1200" baseline="0" dirty="0">
                        <a:solidFill>
                          <a:schemeClr val="lt1"/>
                        </a:solidFill>
                        <a:effectLst/>
                        <a:latin typeface="Calibri" charset="0"/>
                        <a:ea typeface="Calibri" charset="0"/>
                        <a:cs typeface="Calibri" charset="0"/>
                      </a:endParaRPr>
                    </a:p>
                  </a:txBody>
                  <a:tcPr>
                    <a:solidFill>
                      <a:srgbClr val="AB1500"/>
                    </a:solidFill>
                  </a:tcPr>
                </a:tc>
                <a:extLst>
                  <a:ext uri="{0D108BD9-81ED-4DB2-BD59-A6C34878D82A}">
                    <a16:rowId xmlns:a16="http://schemas.microsoft.com/office/drawing/2014/main" val="1128479407"/>
                  </a:ext>
                </a:extLst>
              </a:tr>
              <a:tr h="744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One featured speaker position at Mexico Symposium (requires committee approval) or ticket value equivalent </a:t>
                      </a:r>
                    </a:p>
                  </a:txBody>
                  <a:tcPr/>
                </a:tc>
                <a:tc>
                  <a:txBody>
                    <a:bodyPr/>
                    <a:lstStyle/>
                    <a:p>
                      <a:pPr algn="ctr"/>
                      <a:r>
                        <a:rPr lang="en-US" sz="1400" baseline="0" dirty="0">
                          <a:latin typeface="Calibri" charset="0"/>
                          <a:ea typeface="Calibri" charset="0"/>
                          <a:cs typeface="Calibri" charset="0"/>
                        </a:rPr>
                        <a:t>1</a:t>
                      </a:r>
                    </a:p>
                  </a:txBody>
                  <a:tcPr/>
                </a:tc>
                <a:tc>
                  <a:txBody>
                    <a:bodyPr/>
                    <a:lstStyle/>
                    <a:p>
                      <a:pPr algn="ctr"/>
                      <a:endParaRPr lang="en-US" sz="1400" baseline="0" dirty="0">
                        <a:latin typeface="Calibri" charset="0"/>
                        <a:ea typeface="Calibri" charset="0"/>
                        <a:cs typeface="Calibri" charset="0"/>
                      </a:endParaRPr>
                    </a:p>
                  </a:txBody>
                  <a:tcPr/>
                </a:tc>
                <a:tc>
                  <a:txBody>
                    <a:bodyPr/>
                    <a:lstStyle/>
                    <a:p>
                      <a:pPr algn="ctr"/>
                      <a:endParaRPr lang="en-US" sz="1400" baseline="0" dirty="0">
                        <a:latin typeface="Calibri" charset="0"/>
                        <a:ea typeface="Calibri" charset="0"/>
                        <a:cs typeface="Calibri" charset="0"/>
                      </a:endParaRPr>
                    </a:p>
                  </a:txBody>
                  <a:tcPr/>
                </a:tc>
                <a:tc>
                  <a:txBody>
                    <a:bodyPr/>
                    <a:lstStyle/>
                    <a:p>
                      <a:pPr algn="ctr"/>
                      <a:endParaRPr lang="en-US" sz="1400" baseline="0" dirty="0">
                        <a:latin typeface="Calibri" charset="0"/>
                        <a:ea typeface="Calibri" charset="0"/>
                        <a:cs typeface="Calibri" charset="0"/>
                      </a:endParaRPr>
                    </a:p>
                  </a:txBody>
                  <a:tcPr/>
                </a:tc>
                <a:extLst>
                  <a:ext uri="{0D108BD9-81ED-4DB2-BD59-A6C34878D82A}">
                    <a16:rowId xmlns:a16="http://schemas.microsoft.com/office/drawing/2014/main" val="3323315946"/>
                  </a:ext>
                </a:extLst>
              </a:tr>
              <a:tr h="744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Panelist speaking positions at Summit (requires committee approval) or ticket value equivalent </a:t>
                      </a:r>
                    </a:p>
                  </a:txBody>
                  <a:tcPr/>
                </a:tc>
                <a:tc>
                  <a:txBody>
                    <a:bodyPr/>
                    <a:lstStyle/>
                    <a:p>
                      <a:pPr algn="ctr"/>
                      <a:endParaRPr lang="en-US" sz="1400" baseline="0" dirty="0">
                        <a:latin typeface="Calibri" charset="0"/>
                        <a:ea typeface="Calibri" charset="0"/>
                        <a:cs typeface="Calibri" charset="0"/>
                      </a:endParaRPr>
                    </a:p>
                    <a:p>
                      <a:pPr algn="ctr"/>
                      <a:r>
                        <a:rPr lang="en-US" sz="1400" baseline="0" dirty="0">
                          <a:latin typeface="Calibri" charset="0"/>
                          <a:ea typeface="Calibri" charset="0"/>
                          <a:cs typeface="Calibri" charset="0"/>
                        </a:rPr>
                        <a:t>2</a:t>
                      </a:r>
                    </a:p>
                  </a:txBody>
                  <a:tcPr/>
                </a:tc>
                <a:tc>
                  <a:txBody>
                    <a:bodyPr/>
                    <a:lstStyle/>
                    <a:p>
                      <a:pPr algn="ctr"/>
                      <a:endParaRPr lang="en-US" sz="1400" baseline="0" dirty="0">
                        <a:latin typeface="Calibri" charset="0"/>
                        <a:ea typeface="Calibri" charset="0"/>
                        <a:cs typeface="Calibri" charset="0"/>
                      </a:endParaRPr>
                    </a:p>
                    <a:p>
                      <a:pPr algn="ctr"/>
                      <a:r>
                        <a:rPr lang="en-US" sz="1400" baseline="0" dirty="0">
                          <a:latin typeface="Calibri" charset="0"/>
                          <a:ea typeface="Calibri" charset="0"/>
                          <a:cs typeface="Calibri" charset="0"/>
                        </a:rPr>
                        <a:t>2</a:t>
                      </a:r>
                    </a:p>
                  </a:txBody>
                  <a:tcPr/>
                </a:tc>
                <a:tc>
                  <a:txBody>
                    <a:bodyPr/>
                    <a:lstStyle/>
                    <a:p>
                      <a:pPr algn="ctr"/>
                      <a:endParaRPr lang="en-US" sz="1400" baseline="0" dirty="0">
                        <a:latin typeface="Calibri" charset="0"/>
                        <a:ea typeface="Calibri" charset="0"/>
                        <a:cs typeface="Calibri" charset="0"/>
                      </a:endParaRPr>
                    </a:p>
                  </a:txBody>
                  <a:tcPr/>
                </a:tc>
                <a:tc>
                  <a:txBody>
                    <a:bodyPr/>
                    <a:lstStyle/>
                    <a:p>
                      <a:pPr algn="ctr"/>
                      <a:endParaRPr lang="en-US" sz="1400" baseline="0" dirty="0">
                        <a:latin typeface="Calibri" charset="0"/>
                        <a:ea typeface="Calibri" charset="0"/>
                        <a:cs typeface="Calibri" charset="0"/>
                      </a:endParaRPr>
                    </a:p>
                  </a:txBody>
                  <a:tcPr/>
                </a:tc>
                <a:extLst>
                  <a:ext uri="{0D108BD9-81ED-4DB2-BD59-A6C34878D82A}">
                    <a16:rowId xmlns:a16="http://schemas.microsoft.com/office/drawing/2014/main" val="970622587"/>
                  </a:ext>
                </a:extLst>
              </a:tr>
              <a:tr h="744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Opportunity to create a welcome video for the conference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(during break or lunch)</a:t>
                      </a:r>
                    </a:p>
                  </a:txBody>
                  <a:tcPr/>
                </a:tc>
                <a:tc>
                  <a:txBody>
                    <a:bodyPr/>
                    <a:lstStyle/>
                    <a:p>
                      <a:pPr algn="ctr"/>
                      <a:endParaRPr lang="en-US" sz="1400" baseline="0" dirty="0">
                        <a:latin typeface="Calibri" charset="0"/>
                        <a:ea typeface="Calibri" charset="0"/>
                        <a:cs typeface="Calibri" charset="0"/>
                      </a:endParaRPr>
                    </a:p>
                    <a:p>
                      <a:pPr algn="ctr"/>
                      <a:r>
                        <a:rPr lang="en-US" sz="1400" baseline="0" dirty="0">
                          <a:latin typeface="Calibri" charset="0"/>
                          <a:ea typeface="Calibri" charset="0"/>
                          <a:cs typeface="Calibri" charset="0"/>
                        </a:rPr>
                        <a:t>X</a:t>
                      </a:r>
                    </a:p>
                  </a:txBody>
                  <a:tcPr/>
                </a:tc>
                <a:tc>
                  <a:txBody>
                    <a:bodyPr/>
                    <a:lstStyle/>
                    <a:p>
                      <a:pPr algn="ctr"/>
                      <a:endParaRPr lang="en-US" sz="1400" baseline="0" dirty="0">
                        <a:latin typeface="Calibri" charset="0"/>
                        <a:ea typeface="Calibri" charset="0"/>
                        <a:cs typeface="Calibri" charset="0"/>
                      </a:endParaRPr>
                    </a:p>
                    <a:p>
                      <a:pPr algn="ctr"/>
                      <a:endParaRPr lang="en-US" sz="1400" baseline="0" dirty="0">
                        <a:latin typeface="Calibri" charset="0"/>
                        <a:ea typeface="Calibri" charset="0"/>
                        <a:cs typeface="Calibri" charset="0"/>
                      </a:endParaRPr>
                    </a:p>
                  </a:txBody>
                  <a:tcPr/>
                </a:tc>
                <a:tc>
                  <a:txBody>
                    <a:bodyPr/>
                    <a:lstStyle/>
                    <a:p>
                      <a:pPr algn="ctr"/>
                      <a:endParaRPr lang="en-US" sz="1400" baseline="0" dirty="0">
                        <a:latin typeface="Calibri" charset="0"/>
                        <a:ea typeface="Calibri" charset="0"/>
                        <a:cs typeface="Calibri" charset="0"/>
                      </a:endParaRPr>
                    </a:p>
                  </a:txBody>
                  <a:tcPr/>
                </a:tc>
                <a:tc>
                  <a:txBody>
                    <a:bodyPr/>
                    <a:lstStyle/>
                    <a:p>
                      <a:pPr algn="ctr"/>
                      <a:endParaRPr lang="en-US" sz="1400" baseline="0" dirty="0">
                        <a:latin typeface="Calibri" charset="0"/>
                        <a:ea typeface="Calibri" charset="0"/>
                        <a:cs typeface="Calibri" charset="0"/>
                      </a:endParaRPr>
                    </a:p>
                  </a:txBody>
                  <a:tcPr/>
                </a:tc>
                <a:extLst>
                  <a:ext uri="{0D108BD9-81ED-4DB2-BD59-A6C34878D82A}">
                    <a16:rowId xmlns:a16="http://schemas.microsoft.com/office/drawing/2014/main" val="15838316"/>
                  </a:ext>
                </a:extLst>
              </a:tr>
              <a:tr h="402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Exhibit booth at the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charset="0"/>
                        <a:ea typeface="Calibri" charset="0"/>
                        <a:cs typeface="Calibri" charset="0"/>
                      </a:endParaRP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endParaRPr lang="en-US" sz="1400" baseline="0" dirty="0">
                        <a:latin typeface="Calibri" charset="0"/>
                        <a:ea typeface="Calibri" charset="0"/>
                        <a:cs typeface="Calibri" charset="0"/>
                      </a:endParaRPr>
                    </a:p>
                  </a:txBody>
                  <a:tcPr/>
                </a:tc>
                <a:tc>
                  <a:txBody>
                    <a:bodyPr/>
                    <a:lstStyle/>
                    <a:p>
                      <a:pPr algn="ctr"/>
                      <a:endParaRPr lang="en-US" sz="1400" baseline="0" dirty="0">
                        <a:latin typeface="Calibri" charset="0"/>
                        <a:ea typeface="Calibri" charset="0"/>
                        <a:cs typeface="Calibri" charset="0"/>
                      </a:endParaRPr>
                    </a:p>
                  </a:txBody>
                  <a:tcPr/>
                </a:tc>
                <a:extLst>
                  <a:ext uri="{0D108BD9-81ED-4DB2-BD59-A6C34878D82A}">
                    <a16:rowId xmlns:a16="http://schemas.microsoft.com/office/drawing/2014/main" val="1852959723"/>
                  </a:ext>
                </a:extLst>
              </a:tr>
              <a:tr h="402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Complimentary tickets/Reserved Seating to the Mexico Symposium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charset="0"/>
                        <a:ea typeface="Calibri" charset="0"/>
                        <a:cs typeface="Calibri" charset="0"/>
                      </a:endParaRPr>
                    </a:p>
                  </a:txBody>
                  <a:tcPr/>
                </a:tc>
                <a:tc>
                  <a:txBody>
                    <a:bodyPr/>
                    <a:lstStyle/>
                    <a:p>
                      <a:pPr algn="ctr"/>
                      <a:r>
                        <a:rPr lang="en-US" sz="1400" baseline="0" dirty="0">
                          <a:latin typeface="Calibri" charset="0"/>
                          <a:ea typeface="Calibri" charset="0"/>
                          <a:cs typeface="Calibri" charset="0"/>
                        </a:rPr>
                        <a:t>8</a:t>
                      </a:r>
                    </a:p>
                  </a:txBody>
                  <a:tcPr/>
                </a:tc>
                <a:tc>
                  <a:txBody>
                    <a:bodyPr/>
                    <a:lstStyle/>
                    <a:p>
                      <a:pPr algn="ctr"/>
                      <a:r>
                        <a:rPr lang="en-US" sz="1400" baseline="0" dirty="0">
                          <a:latin typeface="Calibri" charset="0"/>
                          <a:ea typeface="Calibri" charset="0"/>
                          <a:cs typeface="Calibri" charset="0"/>
                        </a:rPr>
                        <a:t>5</a:t>
                      </a:r>
                    </a:p>
                  </a:txBody>
                  <a:tcPr/>
                </a:tc>
                <a:tc>
                  <a:txBody>
                    <a:bodyPr/>
                    <a:lstStyle/>
                    <a:p>
                      <a:pPr algn="ctr"/>
                      <a:r>
                        <a:rPr lang="en-US" sz="1400" baseline="0" dirty="0">
                          <a:latin typeface="Calibri" charset="0"/>
                          <a:ea typeface="Calibri" charset="0"/>
                          <a:cs typeface="Calibri" charset="0"/>
                        </a:rPr>
                        <a:t>5</a:t>
                      </a:r>
                    </a:p>
                  </a:txBody>
                  <a:tcPr/>
                </a:tc>
                <a:tc>
                  <a:txBody>
                    <a:bodyPr/>
                    <a:lstStyle/>
                    <a:p>
                      <a:pPr algn="ctr"/>
                      <a:r>
                        <a:rPr lang="en-US" sz="1400" baseline="0" dirty="0">
                          <a:latin typeface="Calibri" charset="0"/>
                          <a:ea typeface="Calibri" charset="0"/>
                          <a:cs typeface="Calibri" charset="0"/>
                        </a:rPr>
                        <a:t>2</a:t>
                      </a:r>
                    </a:p>
                  </a:txBody>
                  <a:tcPr/>
                </a:tc>
                <a:extLst>
                  <a:ext uri="{0D108BD9-81ED-4DB2-BD59-A6C34878D82A}">
                    <a16:rowId xmlns:a16="http://schemas.microsoft.com/office/drawing/2014/main" val="4140933107"/>
                  </a:ext>
                </a:extLst>
              </a:tr>
              <a:tr h="532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Prominent Display of logo on the Mexico Symposium website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charset="0"/>
                        <a:ea typeface="Calibri" charset="0"/>
                        <a:cs typeface="Calibri" charset="0"/>
                      </a:endParaRP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r>
                        <a:rPr lang="en-US" sz="1400" baseline="0" dirty="0">
                          <a:latin typeface="Calibri" charset="0"/>
                          <a:ea typeface="Calibri" charset="0"/>
                          <a:cs typeface="Calibri" charset="0"/>
                        </a:rPr>
                        <a:t>X</a:t>
                      </a:r>
                    </a:p>
                  </a:txBody>
                  <a:tcPr/>
                </a:tc>
                <a:extLst>
                  <a:ext uri="{0D108BD9-81ED-4DB2-BD59-A6C34878D82A}">
                    <a16:rowId xmlns:a16="http://schemas.microsoft.com/office/drawing/2014/main" val="1770595975"/>
                  </a:ext>
                </a:extLst>
              </a:tr>
              <a:tr h="532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Brochure, promotional items in giveaways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charset="0"/>
                        <a:ea typeface="Calibri" charset="0"/>
                        <a:cs typeface="Calibri" charset="0"/>
                      </a:endParaRP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r>
                        <a:rPr lang="en-US" sz="1400" baseline="0" dirty="0">
                          <a:latin typeface="Calibri" charset="0"/>
                          <a:ea typeface="Calibri" charset="0"/>
                          <a:cs typeface="Calibri" charset="0"/>
                        </a:rPr>
                        <a:t>X</a:t>
                      </a:r>
                    </a:p>
                  </a:txBody>
                  <a:tcPr/>
                </a:tc>
                <a:tc>
                  <a:txBody>
                    <a:bodyPr/>
                    <a:lstStyle/>
                    <a:p>
                      <a:pPr algn="ctr"/>
                      <a:r>
                        <a:rPr lang="en-US" sz="1400" baseline="0" dirty="0">
                          <a:latin typeface="Calibri" charset="0"/>
                          <a:ea typeface="Calibri" charset="0"/>
                          <a:cs typeface="Calibri" charset="0"/>
                        </a:rPr>
                        <a:t>X</a:t>
                      </a:r>
                    </a:p>
                  </a:txBody>
                  <a:tcPr/>
                </a:tc>
                <a:extLst>
                  <a:ext uri="{0D108BD9-81ED-4DB2-BD59-A6C34878D82A}">
                    <a16:rowId xmlns:a16="http://schemas.microsoft.com/office/drawing/2014/main" val="1352347326"/>
                  </a:ext>
                </a:extLst>
              </a:tr>
              <a:tr h="532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Access to the Exclusive VIP Reception at the Los Angeles Summit</a:t>
                      </a:r>
                    </a:p>
                  </a:txBody>
                  <a:tcPr/>
                </a:tc>
                <a:tc>
                  <a:txBody>
                    <a:bodyPr/>
                    <a:lstStyle/>
                    <a:p>
                      <a:pPr algn="ctr"/>
                      <a:r>
                        <a:rPr lang="en-US" sz="1400" baseline="0" dirty="0">
                          <a:latin typeface="Calibri" charset="0"/>
                          <a:ea typeface="Calibri" charset="0"/>
                          <a:cs typeface="Calibri" charset="0"/>
                        </a:rPr>
                        <a:t>6</a:t>
                      </a:r>
                    </a:p>
                  </a:txBody>
                  <a:tcPr/>
                </a:tc>
                <a:tc>
                  <a:txBody>
                    <a:bodyPr/>
                    <a:lstStyle/>
                    <a:p>
                      <a:pPr algn="ctr"/>
                      <a:r>
                        <a:rPr lang="en-US" sz="1400" baseline="0" dirty="0">
                          <a:latin typeface="Calibri" charset="0"/>
                          <a:ea typeface="Calibri" charset="0"/>
                          <a:cs typeface="Calibri" charset="0"/>
                        </a:rPr>
                        <a:t>4</a:t>
                      </a:r>
                    </a:p>
                  </a:txBody>
                  <a:tcPr/>
                </a:tc>
                <a:tc>
                  <a:txBody>
                    <a:bodyPr/>
                    <a:lstStyle/>
                    <a:p>
                      <a:pPr algn="ctr"/>
                      <a:r>
                        <a:rPr lang="en-US" sz="1400" baseline="0" dirty="0">
                          <a:latin typeface="Calibri" charset="0"/>
                          <a:ea typeface="Calibri" charset="0"/>
                          <a:cs typeface="Calibri" charset="0"/>
                        </a:rPr>
                        <a:t>2</a:t>
                      </a:r>
                    </a:p>
                  </a:txBody>
                  <a:tcPr/>
                </a:tc>
                <a:tc>
                  <a:txBody>
                    <a:bodyPr/>
                    <a:lstStyle/>
                    <a:p>
                      <a:pPr algn="ctr"/>
                      <a:endParaRPr lang="en-US" sz="1400" baseline="0" dirty="0">
                        <a:latin typeface="Calibri" charset="0"/>
                        <a:ea typeface="Calibri" charset="0"/>
                        <a:cs typeface="Calibri" charset="0"/>
                      </a:endParaRPr>
                    </a:p>
                  </a:txBody>
                  <a:tcPr/>
                </a:tc>
                <a:extLst>
                  <a:ext uri="{0D108BD9-81ED-4DB2-BD59-A6C34878D82A}">
                    <a16:rowId xmlns:a16="http://schemas.microsoft.com/office/drawing/2014/main" val="2364545327"/>
                  </a:ext>
                </a:extLst>
              </a:tr>
              <a:tr h="534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charset="0"/>
                          <a:ea typeface="Calibri" charset="0"/>
                          <a:cs typeface="Calibri" charset="0"/>
                        </a:rPr>
                        <a:t>Tickets </a:t>
                      </a:r>
                      <a:r>
                        <a:rPr lang="en-US" sz="1400" baseline="0" dirty="0">
                          <a:latin typeface="Calibri" charset="0"/>
                          <a:ea typeface="Calibri" charset="0"/>
                          <a:cs typeface="Calibri" charset="0"/>
                        </a:rPr>
                        <a:t>to Los Angeles Global Supply Chain Excellence Summit</a:t>
                      </a:r>
                      <a:endParaRPr lang="en-US" sz="1400" dirty="0">
                        <a:latin typeface="Calibri" charset="0"/>
                        <a:ea typeface="Calibri" charset="0"/>
                        <a:cs typeface="Calibri" charset="0"/>
                      </a:endParaRPr>
                    </a:p>
                  </a:txBody>
                  <a:tcPr/>
                </a:tc>
                <a:tc>
                  <a:txBody>
                    <a:bodyPr/>
                    <a:lstStyle/>
                    <a:p>
                      <a:pPr algn="ctr"/>
                      <a:r>
                        <a:rPr lang="en-US" sz="1400" baseline="0" dirty="0">
                          <a:latin typeface="Calibri" charset="0"/>
                          <a:ea typeface="Calibri" charset="0"/>
                          <a:cs typeface="Calibri" charset="0"/>
                        </a:rPr>
                        <a:t>6</a:t>
                      </a:r>
                    </a:p>
                  </a:txBody>
                  <a:tcPr/>
                </a:tc>
                <a:tc>
                  <a:txBody>
                    <a:bodyPr/>
                    <a:lstStyle/>
                    <a:p>
                      <a:pPr algn="ctr"/>
                      <a:r>
                        <a:rPr lang="en-US" sz="1400" baseline="0" dirty="0">
                          <a:latin typeface="Calibri" charset="0"/>
                          <a:ea typeface="Calibri" charset="0"/>
                          <a:cs typeface="Calibri" charset="0"/>
                        </a:rPr>
                        <a:t>4</a:t>
                      </a:r>
                    </a:p>
                  </a:txBody>
                  <a:tcPr/>
                </a:tc>
                <a:tc>
                  <a:txBody>
                    <a:bodyPr/>
                    <a:lstStyle/>
                    <a:p>
                      <a:pPr algn="ctr"/>
                      <a:r>
                        <a:rPr lang="en-US" sz="1400" baseline="0" dirty="0">
                          <a:latin typeface="Calibri" charset="0"/>
                          <a:ea typeface="Calibri" charset="0"/>
                          <a:cs typeface="Calibri" charset="0"/>
                        </a:rPr>
                        <a:t>2</a:t>
                      </a:r>
                    </a:p>
                  </a:txBody>
                  <a:tcPr/>
                </a:tc>
                <a:tc>
                  <a:txBody>
                    <a:bodyPr/>
                    <a:lstStyle/>
                    <a:p>
                      <a:pPr algn="ctr"/>
                      <a:endParaRPr lang="en-US" sz="1400" baseline="0" dirty="0">
                        <a:latin typeface="Calibri" charset="0"/>
                        <a:ea typeface="Calibri" charset="0"/>
                        <a:cs typeface="Calibri" charset="0"/>
                      </a:endParaRPr>
                    </a:p>
                  </a:txBody>
                  <a:tcPr/>
                </a:tc>
                <a:extLst>
                  <a:ext uri="{0D108BD9-81ED-4DB2-BD59-A6C34878D82A}">
                    <a16:rowId xmlns:a16="http://schemas.microsoft.com/office/drawing/2014/main" val="3584199419"/>
                  </a:ext>
                </a:extLst>
              </a:tr>
            </a:tbl>
          </a:graphicData>
        </a:graphic>
      </p:graphicFrame>
    </p:spTree>
    <p:extLst>
      <p:ext uri="{BB962C8B-B14F-4D97-AF65-F5344CB8AC3E}">
        <p14:creationId xmlns:p14="http://schemas.microsoft.com/office/powerpoint/2010/main" val="143157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39D7C-EDE7-8144-A34E-4440C1B04486}"/>
              </a:ext>
            </a:extLst>
          </p:cNvPr>
          <p:cNvSpPr txBox="1"/>
          <p:nvPr/>
        </p:nvSpPr>
        <p:spPr>
          <a:xfrm>
            <a:off x="389373" y="223243"/>
            <a:ext cx="5906429" cy="523220"/>
          </a:xfrm>
          <a:prstGeom prst="rect">
            <a:avLst/>
          </a:prstGeom>
          <a:noFill/>
        </p:spPr>
        <p:txBody>
          <a:bodyPr wrap="square" rtlCol="0">
            <a:spAutoFit/>
          </a:bodyPr>
          <a:lstStyle/>
          <a:p>
            <a:r>
              <a:rPr lang="en-US" sz="2800" dirty="0">
                <a:solidFill>
                  <a:srgbClr val="FFD400"/>
                </a:solidFill>
                <a:latin typeface="Calibri" charset="0"/>
                <a:ea typeface="Calibri" charset="0"/>
                <a:cs typeface="Calibri" charset="0"/>
              </a:rPr>
              <a:t>Overview of the Center</a:t>
            </a:r>
          </a:p>
        </p:txBody>
      </p:sp>
      <p:sp>
        <p:nvSpPr>
          <p:cNvPr id="5" name="TextBox 4">
            <a:extLst>
              <a:ext uri="{FF2B5EF4-FFF2-40B4-BE49-F238E27FC236}">
                <a16:creationId xmlns:a16="http://schemas.microsoft.com/office/drawing/2014/main" id="{F5296AD0-91F8-694E-83C7-E9590F4831BD}"/>
              </a:ext>
            </a:extLst>
          </p:cNvPr>
          <p:cNvSpPr txBox="1"/>
          <p:nvPr/>
        </p:nvSpPr>
        <p:spPr>
          <a:xfrm>
            <a:off x="1869082" y="776988"/>
            <a:ext cx="9042661" cy="584775"/>
          </a:xfrm>
          <a:prstGeom prst="rect">
            <a:avLst/>
          </a:prstGeom>
          <a:noFill/>
        </p:spPr>
        <p:txBody>
          <a:bodyPr wrap="square" rtlCol="0">
            <a:spAutoFit/>
          </a:bodyPr>
          <a:lstStyle/>
          <a:p>
            <a:r>
              <a:rPr lang="en-US" sz="1600" dirty="0">
                <a:latin typeface="Calibri" charset="0"/>
                <a:ea typeface="Calibri" charset="0"/>
                <a:cs typeface="Calibri" charset="0"/>
              </a:rPr>
              <a:t>Mission: “Connecting the world through Global Supply Chain Excellence with </a:t>
            </a:r>
            <a:r>
              <a:rPr lang="en-US" sz="1600" i="1" dirty="0">
                <a:solidFill>
                  <a:srgbClr val="FFD400"/>
                </a:solidFill>
                <a:latin typeface="Calibri" charset="0"/>
                <a:ea typeface="Calibri" charset="0"/>
                <a:cs typeface="Calibri" charset="0"/>
              </a:rPr>
              <a:t>N</a:t>
            </a:r>
            <a:r>
              <a:rPr lang="en-US" sz="1600" i="1" dirty="0">
                <a:latin typeface="Calibri" charset="0"/>
                <a:ea typeface="Calibri" charset="0"/>
                <a:cs typeface="Calibri" charset="0"/>
              </a:rPr>
              <a:t>etwork, </a:t>
            </a:r>
            <a:r>
              <a:rPr lang="en-US" sz="1600" i="1" dirty="0">
                <a:solidFill>
                  <a:srgbClr val="FFD400"/>
                </a:solidFill>
                <a:latin typeface="Calibri" charset="0"/>
                <a:ea typeface="Calibri" charset="0"/>
                <a:cs typeface="Calibri" charset="0"/>
              </a:rPr>
              <a:t>E</a:t>
            </a:r>
            <a:r>
              <a:rPr lang="en-US" sz="1600" i="1" dirty="0">
                <a:latin typeface="Calibri" charset="0"/>
                <a:ea typeface="Calibri" charset="0"/>
                <a:cs typeface="Calibri" charset="0"/>
              </a:rPr>
              <a:t>ducation, and </a:t>
            </a:r>
            <a:r>
              <a:rPr lang="en-US" sz="1600" i="1" dirty="0">
                <a:solidFill>
                  <a:srgbClr val="FFD400"/>
                </a:solidFill>
                <a:latin typeface="Calibri" charset="0"/>
                <a:ea typeface="Calibri" charset="0"/>
                <a:cs typeface="Calibri" charset="0"/>
              </a:rPr>
              <a:t>A</a:t>
            </a:r>
            <a:r>
              <a:rPr lang="en-US" sz="1600" i="1" dirty="0">
                <a:latin typeface="Calibri" charset="0"/>
                <a:ea typeface="Calibri" charset="0"/>
                <a:cs typeface="Calibri" charset="0"/>
              </a:rPr>
              <a:t>pplied </a:t>
            </a:r>
            <a:r>
              <a:rPr lang="en-US" sz="1600" i="1" dirty="0">
                <a:solidFill>
                  <a:srgbClr val="FFD400"/>
                </a:solidFill>
                <a:latin typeface="Calibri" charset="0"/>
                <a:ea typeface="Calibri" charset="0"/>
                <a:cs typeface="Calibri" charset="0"/>
              </a:rPr>
              <a:t>R</a:t>
            </a:r>
            <a:r>
              <a:rPr lang="en-US" sz="1600" i="1" dirty="0">
                <a:latin typeface="Calibri" charset="0"/>
                <a:ea typeface="Calibri" charset="0"/>
                <a:cs typeface="Calibri" charset="0"/>
              </a:rPr>
              <a:t>esearch (</a:t>
            </a:r>
            <a:r>
              <a:rPr lang="en-US" sz="1600" i="1" dirty="0">
                <a:solidFill>
                  <a:srgbClr val="FFD400"/>
                </a:solidFill>
                <a:latin typeface="Calibri" charset="0"/>
                <a:ea typeface="Calibri" charset="0"/>
                <a:cs typeface="Calibri" charset="0"/>
              </a:rPr>
              <a:t>NEAR</a:t>
            </a:r>
            <a:r>
              <a:rPr lang="en-US" sz="1600" i="1" dirty="0">
                <a:latin typeface="Calibri" charset="0"/>
                <a:ea typeface="Calibri" charset="0"/>
                <a:cs typeface="Calibri" charset="0"/>
              </a:rPr>
              <a:t>)”</a:t>
            </a:r>
          </a:p>
        </p:txBody>
      </p:sp>
      <p:sp>
        <p:nvSpPr>
          <p:cNvPr id="7" name="TextBox 6">
            <a:extLst>
              <a:ext uri="{FF2B5EF4-FFF2-40B4-BE49-F238E27FC236}">
                <a16:creationId xmlns:a16="http://schemas.microsoft.com/office/drawing/2014/main" id="{3C327E70-106E-0641-9C7F-CF548396DB58}"/>
              </a:ext>
            </a:extLst>
          </p:cNvPr>
          <p:cNvSpPr txBox="1"/>
          <p:nvPr/>
        </p:nvSpPr>
        <p:spPr>
          <a:xfrm>
            <a:off x="299865" y="1581272"/>
            <a:ext cx="3898911" cy="1815882"/>
          </a:xfrm>
          <a:prstGeom prst="rect">
            <a:avLst/>
          </a:prstGeom>
          <a:noFill/>
        </p:spPr>
        <p:txBody>
          <a:bodyPr wrap="square" rtlCol="0">
            <a:spAutoFit/>
          </a:bodyPr>
          <a:lstStyle/>
          <a:p>
            <a:r>
              <a:rPr lang="en-US" sz="1600" dirty="0">
                <a:latin typeface="Calibri" charset="0"/>
                <a:ea typeface="Calibri" charset="0"/>
                <a:cs typeface="Calibri" charset="0"/>
              </a:rPr>
              <a:t>The Master of Science in Global Supply Chain Management is a joint program offered by the Marshall School of Business in collaboration with the Viterbi School of Engineering, two top ranked professional schools at the University of Southern California. </a:t>
            </a:r>
          </a:p>
        </p:txBody>
      </p:sp>
      <p:pic>
        <p:nvPicPr>
          <p:cNvPr id="8" name="Picture 7" descr="page5image3859328">
            <a:extLst>
              <a:ext uri="{FF2B5EF4-FFF2-40B4-BE49-F238E27FC236}">
                <a16:creationId xmlns:a16="http://schemas.microsoft.com/office/drawing/2014/main" id="{AD60B355-8419-0446-A2E6-35D9D5897964}"/>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4522376" y="1361763"/>
            <a:ext cx="5907641" cy="2319104"/>
          </a:xfrm>
          <a:prstGeom prst="rect">
            <a:avLst/>
          </a:prstGeom>
          <a:noFill/>
          <a:ln>
            <a:noFill/>
          </a:ln>
        </p:spPr>
      </p:pic>
      <p:pic>
        <p:nvPicPr>
          <p:cNvPr id="9" name="Picture 52" descr="page5image3872768">
            <a:extLst>
              <a:ext uri="{FF2B5EF4-FFF2-40B4-BE49-F238E27FC236}">
                <a16:creationId xmlns:a16="http://schemas.microsoft.com/office/drawing/2014/main" id="{D3525FA5-EDBC-CA43-B2A8-9290A2FDFD55}"/>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389373" y="4012454"/>
            <a:ext cx="7560310" cy="25847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6716D1-9485-AA4A-BA29-628F901560CD}"/>
              </a:ext>
            </a:extLst>
          </p:cNvPr>
          <p:cNvSpPr/>
          <p:nvPr/>
        </p:nvSpPr>
        <p:spPr>
          <a:xfrm>
            <a:off x="8695992" y="4265642"/>
            <a:ext cx="2215751" cy="1077218"/>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Lucida Grande" panose="020B0600040502020204" pitchFamily="34" charset="0"/>
              </a:rPr>
              <a:t>The program is top-ranked on U.S. News &amp; World Report, and </a:t>
            </a:r>
            <a:r>
              <a:rPr lang="en-US" sz="1600" dirty="0">
                <a:solidFill>
                  <a:srgbClr val="FFD400"/>
                </a:solidFill>
                <a:latin typeface="Calibri" panose="020F0502020204030204" pitchFamily="34" charset="0"/>
                <a:ea typeface="Times New Roman" panose="02020603050405020304" pitchFamily="18" charset="0"/>
                <a:cs typeface="Lucida Grande" panose="020B0600040502020204" pitchFamily="34" charset="0"/>
              </a:rPr>
              <a:t>Bestcolleges.com</a:t>
            </a:r>
            <a:r>
              <a:rPr lang="en-US" sz="1600" dirty="0">
                <a:latin typeface="Calibri" panose="020F0502020204030204" pitchFamily="34" charset="0"/>
                <a:ea typeface="Times New Roman" panose="02020603050405020304" pitchFamily="18" charset="0"/>
                <a:cs typeface="Lucida Grande" panose="020B0600040502020204" pitchFamily="34" charset="0"/>
              </a:rPr>
              <a:t>.</a:t>
            </a:r>
            <a:r>
              <a:rPr lang="en-US" sz="1600" dirty="0">
                <a:solidFill>
                  <a:schemeClr val="accent1"/>
                </a:solidFill>
                <a:latin typeface="Calibri" panose="020F0502020204030204" pitchFamily="34" charset="0"/>
                <a:ea typeface="Times New Roman" panose="02020603050405020304" pitchFamily="18" charset="0"/>
                <a:cs typeface="Lucida Grande" panose="020B0600040502020204" pitchFamily="34" charset="0"/>
              </a:rPr>
              <a:t> </a:t>
            </a:r>
            <a:endParaRPr lang="en-US" sz="1600" dirty="0">
              <a:solidFill>
                <a:schemeClr val="accent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945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39D7C-EDE7-8144-A34E-4440C1B04486}"/>
              </a:ext>
            </a:extLst>
          </p:cNvPr>
          <p:cNvSpPr txBox="1"/>
          <p:nvPr/>
        </p:nvSpPr>
        <p:spPr>
          <a:xfrm>
            <a:off x="770020" y="353126"/>
            <a:ext cx="7152214" cy="523220"/>
          </a:xfrm>
          <a:prstGeom prst="rect">
            <a:avLst/>
          </a:prstGeom>
          <a:noFill/>
        </p:spPr>
        <p:txBody>
          <a:bodyPr wrap="none" rtlCol="0">
            <a:spAutoFit/>
          </a:bodyPr>
          <a:lstStyle/>
          <a:p>
            <a:r>
              <a:rPr lang="en-US" sz="2800" dirty="0">
                <a:solidFill>
                  <a:srgbClr val="FFD400"/>
                </a:solidFill>
                <a:latin typeface="Calibri" charset="0"/>
                <a:ea typeface="Calibri" charset="0"/>
                <a:cs typeface="Calibri" charset="0"/>
              </a:rPr>
              <a:t>Partnership with U.S. Department of Commerce</a:t>
            </a:r>
          </a:p>
        </p:txBody>
      </p:sp>
      <p:sp>
        <p:nvSpPr>
          <p:cNvPr id="3" name="Rectangle 2">
            <a:extLst>
              <a:ext uri="{FF2B5EF4-FFF2-40B4-BE49-F238E27FC236}">
                <a16:creationId xmlns:a16="http://schemas.microsoft.com/office/drawing/2014/main" id="{2A841ECF-060B-644D-9CB9-8D427B711ABE}"/>
              </a:ext>
            </a:extLst>
          </p:cNvPr>
          <p:cNvSpPr/>
          <p:nvPr/>
        </p:nvSpPr>
        <p:spPr>
          <a:xfrm>
            <a:off x="770020" y="4115396"/>
            <a:ext cx="10716127" cy="2554545"/>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Lucida Grande" panose="020B0600040502020204" pitchFamily="34" charset="0"/>
              </a:rPr>
              <a:t>In October 2016, USC joined forces with the United States Department of Commerce. </a:t>
            </a:r>
          </a:p>
          <a:p>
            <a:endParaRPr lang="en-US" dirty="0">
              <a:latin typeface="Calibri" panose="020F0502020204030204" pitchFamily="34" charset="0"/>
              <a:ea typeface="Times New Roman" panose="02020603050405020304" pitchFamily="18" charset="0"/>
              <a:cs typeface="Lucida Grande" panose="020B0600040502020204" pitchFamily="34" charset="0"/>
            </a:endParaRPr>
          </a:p>
          <a:p>
            <a:r>
              <a:rPr lang="en-US" dirty="0">
                <a:latin typeface="Calibri" panose="020F0502020204030204" pitchFamily="34" charset="0"/>
                <a:ea typeface="Times New Roman" panose="02020603050405020304" pitchFamily="18" charset="0"/>
                <a:cs typeface="Lucida Grande" panose="020B0600040502020204" pitchFamily="34" charset="0"/>
              </a:rPr>
              <a:t>USC hosted a joint signing ceremony between the USC Marshall Center for Global Supply Chain Management with the U.S. Department of Commerce. Notable attendees at the ceremony included Dean of the USC Marshall School of Business, James Ellis, Mayor of Los Angeles, Eric </a:t>
            </a:r>
            <a:r>
              <a:rPr lang="en-US" dirty="0" err="1">
                <a:latin typeface="Calibri" panose="020F0502020204030204" pitchFamily="34" charset="0"/>
                <a:ea typeface="Times New Roman" panose="02020603050405020304" pitchFamily="18" charset="0"/>
                <a:cs typeface="Lucida Grande" panose="020B0600040502020204" pitchFamily="34" charset="0"/>
              </a:rPr>
              <a:t>Garcetti</a:t>
            </a:r>
            <a:r>
              <a:rPr lang="en-US" dirty="0">
                <a:latin typeface="Calibri" panose="020F0502020204030204" pitchFamily="34" charset="0"/>
                <a:ea typeface="Times New Roman" panose="02020603050405020304" pitchFamily="18" charset="0"/>
                <a:cs typeface="Lucida Grande" panose="020B0600040502020204" pitchFamily="34" charset="0"/>
              </a:rPr>
              <a:t>, and then-Secretary of Commerce, Penny Pritzker. </a:t>
            </a:r>
          </a:p>
          <a:p>
            <a:endParaRPr lang="en-US" sz="1600" dirty="0">
              <a:latin typeface="Times New Roman" panose="02020603050405020304" pitchFamily="18"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Lucida Grande" panose="020B0600040502020204" pitchFamily="34" charset="0"/>
              </a:rPr>
              <a:t>The partnership with USC Marshall allows for collaboration on digitalization of the nation’s supply chains, including applications to </a:t>
            </a:r>
            <a:r>
              <a:rPr lang="en-US" dirty="0" err="1">
                <a:latin typeface="Calibri" panose="020F0502020204030204" pitchFamily="34" charset="0"/>
                <a:ea typeface="Times New Roman" panose="02020603050405020304" pitchFamily="18" charset="0"/>
                <a:cs typeface="Lucida Grande" panose="020B0600040502020204" pitchFamily="34" charset="0"/>
              </a:rPr>
              <a:t>IoT</a:t>
            </a:r>
            <a:r>
              <a:rPr lang="en-US" dirty="0">
                <a:latin typeface="Calibri" panose="020F0502020204030204" pitchFamily="34" charset="0"/>
                <a:ea typeface="Times New Roman" panose="02020603050405020304" pitchFamily="18" charset="0"/>
                <a:cs typeface="Lucida Grande" panose="020B0600040502020204" pitchFamily="34" charset="0"/>
              </a:rPr>
              <a:t> (Internet of Things). </a:t>
            </a:r>
            <a:endParaRPr lang="en-US" sz="1600" dirty="0">
              <a:effectLst/>
              <a:latin typeface="Times New Roman" panose="02020603050405020304" pitchFamily="18" charset="0"/>
              <a:ea typeface="Times New Roman" panose="02020603050405020304" pitchFamily="18" charset="0"/>
            </a:endParaRPr>
          </a:p>
        </p:txBody>
      </p:sp>
      <p:sp>
        <p:nvSpPr>
          <p:cNvPr id="4" name="Rectangle 2">
            <a:extLst>
              <a:ext uri="{FF2B5EF4-FFF2-40B4-BE49-F238E27FC236}">
                <a16:creationId xmlns:a16="http://schemas.microsoft.com/office/drawing/2014/main" id="{29A4566C-BF10-AE46-B37C-C17E3782968F}"/>
              </a:ext>
            </a:extLst>
          </p:cNvPr>
          <p:cNvSpPr>
            <a:spLocks noChangeArrowheads="1"/>
          </p:cNvSpPr>
          <p:nvPr/>
        </p:nvSpPr>
        <p:spPr bwMode="auto">
          <a:xfrm>
            <a:off x="2229852" y="10754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9" descr="page8image1812128">
            <a:extLst>
              <a:ext uri="{FF2B5EF4-FFF2-40B4-BE49-F238E27FC236}">
                <a16:creationId xmlns:a16="http://schemas.microsoft.com/office/drawing/2014/main" id="{6AC1EAB0-6C38-7E4B-8CD7-0EB35A8E6A80}"/>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572126" y="1200485"/>
            <a:ext cx="8646696" cy="278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6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age9image3814976">
            <a:extLst>
              <a:ext uri="{FF2B5EF4-FFF2-40B4-BE49-F238E27FC236}">
                <a16:creationId xmlns:a16="http://schemas.microsoft.com/office/drawing/2014/main" id="{47CFA50D-8EA9-BB40-BA65-4F676F6C80B5}"/>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273" y="834190"/>
            <a:ext cx="10587790" cy="5197642"/>
          </a:xfrm>
          <a:prstGeom prst="rect">
            <a:avLst/>
          </a:prstGeom>
          <a:noFill/>
        </p:spPr>
      </p:pic>
      <p:sp>
        <p:nvSpPr>
          <p:cNvPr id="3" name="Rectangle 2">
            <a:extLst>
              <a:ext uri="{FF2B5EF4-FFF2-40B4-BE49-F238E27FC236}">
                <a16:creationId xmlns:a16="http://schemas.microsoft.com/office/drawing/2014/main" id="{41E9D2FC-80F5-E749-852B-F274239B3582}"/>
              </a:ext>
            </a:extLst>
          </p:cNvPr>
          <p:cNvSpPr/>
          <p:nvPr/>
        </p:nvSpPr>
        <p:spPr>
          <a:xfrm>
            <a:off x="866271" y="1029818"/>
            <a:ext cx="9458629" cy="4924425"/>
          </a:xfrm>
          <a:prstGeom prst="rect">
            <a:avLst/>
          </a:prstGeom>
        </p:spPr>
        <p:txBody>
          <a:bodyPr wrap="square">
            <a:spAutoFit/>
          </a:bodyPr>
          <a:lstStyle/>
          <a:p>
            <a:pPr>
              <a:lnSpc>
                <a:spcPct val="130000"/>
              </a:lnSpc>
            </a:pPr>
            <a:r>
              <a:rPr lang="en-US" sz="2000" b="1" dirty="0">
                <a:solidFill>
                  <a:srgbClr val="AB1500"/>
                </a:solidFill>
                <a:latin typeface="Calibri" panose="020F0502020204030204" pitchFamily="34" charset="0"/>
                <a:ea typeface="Times New Roman" panose="02020603050405020304" pitchFamily="18" charset="0"/>
                <a:cs typeface="Lucida Grande" panose="020B0600040502020204" pitchFamily="34" charset="0"/>
              </a:rPr>
              <a:t> A Global Perspective </a:t>
            </a:r>
            <a:endParaRPr lang="en-US" sz="1600" dirty="0">
              <a:solidFill>
                <a:srgbClr val="AB1500"/>
              </a:solidFill>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30000"/>
              </a:lnSpc>
              <a:spcBef>
                <a:spcPts val="0"/>
              </a:spcBef>
              <a:spcAft>
                <a:spcPts val="0"/>
              </a:spcAft>
              <a:buFont typeface="Wingdings" charset="2"/>
              <a:buChar char="§"/>
            </a:pP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The Center for Global Supply Chain Management expands its reach globally through strategic partnerships and initiatives. </a:t>
            </a:r>
            <a:endParaRPr lang="en-US" dirty="0">
              <a:solidFill>
                <a:srgbClr val="657C9C"/>
              </a:solidFill>
              <a:latin typeface="Calibri" panose="020F0502020204030204" pitchFamily="34" charset="0"/>
              <a:ea typeface="Calibri" panose="020F0502020204030204" pitchFamily="34" charset="0"/>
              <a:cs typeface="Tunga" panose="020B0502040204020203" pitchFamily="34" charset="0"/>
            </a:endParaRPr>
          </a:p>
          <a:p>
            <a:pPr marL="457200" marR="0">
              <a:lnSpc>
                <a:spcPct val="130000"/>
              </a:lnSpc>
              <a:spcBef>
                <a:spcPts val="0"/>
              </a:spcBef>
              <a:spcAft>
                <a:spcPts val="0"/>
              </a:spcAft>
            </a:pP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These include: </a:t>
            </a:r>
            <a:endParaRPr lang="en-US" dirty="0">
              <a:solidFill>
                <a:srgbClr val="657C9C"/>
              </a:solidFill>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50000"/>
              </a:lnSpc>
              <a:spcBef>
                <a:spcPts val="0"/>
              </a:spcBef>
              <a:spcAft>
                <a:spcPts val="0"/>
              </a:spcAft>
              <a:buFont typeface="Wingdings" charset="2"/>
              <a:buChar char="§"/>
            </a:pP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MOU signing with the </a:t>
            </a:r>
            <a:r>
              <a:rPr lang="en-US" sz="2000" b="1" dirty="0" err="1">
                <a:solidFill>
                  <a:srgbClr val="000000"/>
                </a:solidFill>
                <a:latin typeface="Calibri" panose="020F0502020204030204" pitchFamily="34" charset="0"/>
                <a:ea typeface="Times New Roman" panose="02020603050405020304" pitchFamily="18" charset="0"/>
                <a:cs typeface="Lucida Grande" panose="020B0600040502020204" pitchFamily="34" charset="0"/>
              </a:rPr>
              <a:t>Pontificia</a:t>
            </a: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 Universidad </a:t>
            </a:r>
            <a:r>
              <a:rPr lang="en-US" sz="2000" b="1" dirty="0" err="1">
                <a:solidFill>
                  <a:srgbClr val="000000"/>
                </a:solidFill>
                <a:latin typeface="Calibri" panose="020F0502020204030204" pitchFamily="34" charset="0"/>
                <a:ea typeface="Times New Roman" panose="02020603050405020304" pitchFamily="18" charset="0"/>
                <a:cs typeface="Lucida Grande" panose="020B0600040502020204" pitchFamily="34" charset="0"/>
              </a:rPr>
              <a:t>Catolica</a:t>
            </a: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 Madre y Maestra Dominican Republic </a:t>
            </a:r>
            <a:endParaRPr lang="en-US" dirty="0">
              <a:solidFill>
                <a:srgbClr val="657C9C"/>
              </a:solidFill>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50000"/>
              </a:lnSpc>
              <a:spcBef>
                <a:spcPts val="0"/>
              </a:spcBef>
              <a:spcAft>
                <a:spcPts val="0"/>
              </a:spcAft>
              <a:buFont typeface="Wingdings" charset="2"/>
              <a:buChar char="§"/>
            </a:pP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Partnership with Port of Los Angeles and Port Antwerp </a:t>
            </a:r>
            <a:endParaRPr lang="en-US" dirty="0">
              <a:solidFill>
                <a:srgbClr val="657C9C"/>
              </a:solidFill>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50000"/>
              </a:lnSpc>
              <a:spcBef>
                <a:spcPts val="0"/>
              </a:spcBef>
              <a:spcAft>
                <a:spcPts val="0"/>
              </a:spcAft>
              <a:buFont typeface="Wingdings" charset="2"/>
              <a:buChar char="§"/>
            </a:pP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New humanitarian initiative to sponsor 2 students from the African continent to bring on to the GSCM program </a:t>
            </a:r>
            <a:endParaRPr lang="en-US" dirty="0">
              <a:solidFill>
                <a:srgbClr val="657C9C"/>
              </a:solidFill>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50000"/>
              </a:lnSpc>
              <a:spcBef>
                <a:spcPts val="0"/>
              </a:spcBef>
              <a:spcAft>
                <a:spcPts val="1000"/>
              </a:spcAft>
              <a:buFont typeface="Wingdings" charset="2"/>
              <a:buChar char="§"/>
            </a:pPr>
            <a:r>
              <a:rPr lang="en-US" sz="2000" b="1" dirty="0">
                <a:solidFill>
                  <a:srgbClr val="000000"/>
                </a:solidFill>
                <a:latin typeface="Calibri" panose="020F0502020204030204" pitchFamily="34" charset="0"/>
                <a:ea typeface="Times New Roman" panose="02020603050405020304" pitchFamily="18" charset="0"/>
                <a:cs typeface="Lucida Grande" panose="020B0600040502020204" pitchFamily="34" charset="0"/>
              </a:rPr>
              <a:t>Global roundtables held in Brazil, Peru, India, Japan and Mexico (board members are invited to attend)</a:t>
            </a:r>
            <a:endParaRPr lang="en-US" dirty="0">
              <a:solidFill>
                <a:srgbClr val="657C9C"/>
              </a:solidFill>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349409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39D7C-EDE7-8144-A34E-4440C1B04486}"/>
              </a:ext>
            </a:extLst>
          </p:cNvPr>
          <p:cNvSpPr txBox="1"/>
          <p:nvPr/>
        </p:nvSpPr>
        <p:spPr>
          <a:xfrm>
            <a:off x="646771" y="490653"/>
            <a:ext cx="1764137" cy="523220"/>
          </a:xfrm>
          <a:prstGeom prst="rect">
            <a:avLst/>
          </a:prstGeom>
          <a:noFill/>
        </p:spPr>
        <p:txBody>
          <a:bodyPr wrap="none" rtlCol="0">
            <a:spAutoFit/>
          </a:bodyPr>
          <a:lstStyle/>
          <a:p>
            <a:r>
              <a:rPr lang="en-US" sz="2800" dirty="0">
                <a:solidFill>
                  <a:srgbClr val="AB1500"/>
                </a:solidFill>
                <a:latin typeface="Calibri" charset="0"/>
                <a:ea typeface="Calibri" charset="0"/>
                <a:cs typeface="Calibri" charset="0"/>
              </a:rPr>
              <a:t>Contact Us</a:t>
            </a:r>
          </a:p>
        </p:txBody>
      </p:sp>
      <p:sp>
        <p:nvSpPr>
          <p:cNvPr id="3" name="Rectangle 2">
            <a:extLst>
              <a:ext uri="{FF2B5EF4-FFF2-40B4-BE49-F238E27FC236}">
                <a16:creationId xmlns:a16="http://schemas.microsoft.com/office/drawing/2014/main" id="{FE6804C5-0DF6-FC42-B124-99DCFA2574FD}"/>
              </a:ext>
            </a:extLst>
          </p:cNvPr>
          <p:cNvSpPr/>
          <p:nvPr/>
        </p:nvSpPr>
        <p:spPr>
          <a:xfrm>
            <a:off x="646771" y="1461429"/>
            <a:ext cx="9032790" cy="4188711"/>
          </a:xfrm>
          <a:prstGeom prst="rect">
            <a:avLst/>
          </a:prstGeom>
        </p:spPr>
        <p:txBody>
          <a:bodyPr wrap="square">
            <a:spAutoFit/>
          </a:bodyPr>
          <a:lstStyle/>
          <a:p>
            <a:pPr>
              <a:lnSpc>
                <a:spcPct val="130000"/>
              </a:lnSpc>
              <a:spcAft>
                <a:spcPts val="1000"/>
              </a:spcAft>
            </a:pPr>
            <a:r>
              <a:rPr lang="en-US" dirty="0"/>
              <a:t>To discuss the partnership opportunity in-depth, please reach out to:</a:t>
            </a:r>
          </a:p>
          <a:p>
            <a:endParaRPr lang="en-US" u="sng" dirty="0"/>
          </a:p>
          <a:p>
            <a:pPr>
              <a:spcAft>
                <a:spcPts val="1000"/>
              </a:spcAft>
            </a:pPr>
            <a:r>
              <a:rPr lang="en-US" dirty="0"/>
              <a:t>Larry Malanga: </a:t>
            </a:r>
            <a:r>
              <a:rPr lang="en-US" dirty="0">
                <a:hlinkClick r:id="rId2"/>
              </a:rPr>
              <a:t>larry.malanga@mexflex.com</a:t>
            </a:r>
            <a:endParaRPr lang="en-US" dirty="0"/>
          </a:p>
          <a:p>
            <a:pPr>
              <a:spcAft>
                <a:spcPts val="1000"/>
              </a:spcAft>
            </a:pPr>
            <a:r>
              <a:rPr lang="en-US" dirty="0"/>
              <a:t>Angela McCracken : </a:t>
            </a:r>
            <a:r>
              <a:rPr lang="en-US" dirty="0">
                <a:hlinkClick r:id="rId3"/>
              </a:rPr>
              <a:t>angela@usc.edu</a:t>
            </a:r>
            <a:endParaRPr lang="en-US" dirty="0"/>
          </a:p>
          <a:p>
            <a:r>
              <a:rPr lang="en-US" dirty="0"/>
              <a:t>Nick Vyas:  </a:t>
            </a:r>
            <a:r>
              <a:rPr lang="en-US" dirty="0">
                <a:hlinkClick r:id="rId4"/>
              </a:rPr>
              <a:t>nikhilvy@marshall.usc.edu</a:t>
            </a:r>
            <a:endParaRPr lang="en-US" dirty="0"/>
          </a:p>
          <a:p>
            <a:endParaRPr lang="en-US" dirty="0">
              <a:solidFill>
                <a:schemeClr val="accent1"/>
              </a:solidFill>
              <a:latin typeface="Calibri" panose="020F0502020204030204" pitchFamily="34" charset="0"/>
              <a:ea typeface="Times New Roman" panose="02020603050405020304" pitchFamily="18" charset="0"/>
              <a:cs typeface="Lucida Grande" panose="020B0600040502020204" pitchFamily="34" charset="0"/>
            </a:endParaRPr>
          </a:p>
          <a:p>
            <a:r>
              <a:rPr lang="en-US" dirty="0">
                <a:latin typeface="Calibri" charset="0"/>
                <a:ea typeface="Calibri" charset="0"/>
                <a:cs typeface="Calibri" charset="0"/>
                <a:hlinkClick r:id="rId5"/>
              </a:rPr>
              <a:t>https://www.mexicosymposium.uscsupplychain.com/</a:t>
            </a:r>
            <a:endParaRPr lang="en-US" dirty="0">
              <a:latin typeface="Calibri" charset="0"/>
              <a:ea typeface="Calibri" charset="0"/>
              <a:cs typeface="Calibri" charset="0"/>
            </a:endParaRPr>
          </a:p>
          <a:p>
            <a:endParaRPr lang="en-US" dirty="0">
              <a:solidFill>
                <a:schemeClr val="accent1"/>
              </a:solidFill>
              <a:latin typeface="Calibri" panose="020F0502020204030204" pitchFamily="34" charset="0"/>
              <a:ea typeface="Times New Roman" panose="02020603050405020304" pitchFamily="18" charset="0"/>
              <a:cs typeface="Lucida Grande" panose="020B0600040502020204" pitchFamily="34" charset="0"/>
            </a:endParaRPr>
          </a:p>
          <a:p>
            <a:r>
              <a:rPr lang="en-US" dirty="0">
                <a:hlinkClick r:id="rId6"/>
              </a:rPr>
              <a:t>https://uscsupplychain.com/</a:t>
            </a:r>
            <a:endParaRPr lang="en-US" dirty="0"/>
          </a:p>
          <a:p>
            <a:endParaRPr lang="en-US" u="sng" dirty="0">
              <a:solidFill>
                <a:srgbClr val="FFD400"/>
              </a:solidFill>
              <a:latin typeface="Calibri" panose="020F0502020204030204" pitchFamily="34" charset="0"/>
              <a:ea typeface="Times New Roman" panose="02020603050405020304" pitchFamily="18" charset="0"/>
              <a:cs typeface="Lucida Grande" panose="020B0600040502020204" pitchFamily="34" charset="0"/>
            </a:endParaRPr>
          </a:p>
          <a:p>
            <a:pPr>
              <a:spcAft>
                <a:spcPts val="1000"/>
              </a:spcAft>
            </a:pPr>
            <a:endParaRPr lang="en-US" sz="1400" dirty="0">
              <a:latin typeface="Calibri" panose="020F0502020204030204" pitchFamily="34" charset="0"/>
              <a:ea typeface="Calibri" panose="020F0502020204030204" pitchFamily="34" charset="0"/>
              <a:cs typeface="Tunga" panose="020B0502040204020203" pitchFamily="34" charset="0"/>
            </a:endParaRPr>
          </a:p>
          <a:p>
            <a:pPr algn="r">
              <a:lnSpc>
                <a:spcPct val="130000"/>
              </a:lnSpc>
              <a:spcAft>
                <a:spcPts val="1000"/>
              </a:spcAft>
            </a:pPr>
            <a:r>
              <a:rPr lang="en-US" sz="2800" dirty="0">
                <a:latin typeface="Calibri" panose="020F0502020204030204" pitchFamily="34" charset="0"/>
                <a:ea typeface="Times New Roman" panose="02020603050405020304" pitchFamily="18" charset="0"/>
                <a:cs typeface="Lucida Grande" panose="020B0600040502020204" pitchFamily="34" charset="0"/>
              </a:rPr>
              <a:t>We hope to collaborate with you soon. Thank you! </a:t>
            </a:r>
            <a:endParaRPr lang="en-US" sz="2800"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3398872137"/>
      </p:ext>
    </p:extLst>
  </p:cSld>
  <p:clrMapOvr>
    <a:masterClrMapping/>
  </p:clrMapOvr>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4542</TotalTime>
  <Words>706</Words>
  <Application>Microsoft Macintosh PowerPoint</Application>
  <PresentationFormat>Widescreen</PresentationFormat>
  <Paragraphs>112</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Lucida Grande</vt:lpstr>
      <vt:lpstr>Times New Roman</vt:lpstr>
      <vt:lpstr>Trebuchet MS</vt:lpstr>
      <vt:lpstr>Tunga</vt:lpstr>
      <vt:lpstr>Wingdings</vt:lpstr>
      <vt:lpstr>Berlin</vt:lpstr>
      <vt:lpstr>Global Supply Chain Symposium in Mexico May 21, 2019 St. Regis Hotel  Mexico City https://www.mexicosymposium.uscsupplychain.com/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Annual Global Supply Chain Excellence Summit August 8, 2019 and August 9, 2019 USC Ronald Tutor Campus Center</dc:title>
  <dc:creator>Microsoft Office User</dc:creator>
  <cp:lastModifiedBy>Microsoft Office User</cp:lastModifiedBy>
  <cp:revision>134</cp:revision>
  <cp:lastPrinted>2019-02-12T16:08:45Z</cp:lastPrinted>
  <dcterms:created xsi:type="dcterms:W3CDTF">2019-01-22T05:07:43Z</dcterms:created>
  <dcterms:modified xsi:type="dcterms:W3CDTF">2019-02-19T23:12:37Z</dcterms:modified>
</cp:coreProperties>
</file>